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</p:sldMasterIdLst>
  <p:notesMasterIdLst>
    <p:notesMasterId r:id="rId27"/>
  </p:notesMasterIdLst>
  <p:handoutMasterIdLst>
    <p:handoutMasterId r:id="rId28"/>
  </p:handoutMasterIdLst>
  <p:sldIdLst>
    <p:sldId id="341" r:id="rId5"/>
    <p:sldId id="343" r:id="rId6"/>
    <p:sldId id="344" r:id="rId7"/>
    <p:sldId id="346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8" r:id="rId16"/>
    <p:sldId id="371" r:id="rId17"/>
    <p:sldId id="374" r:id="rId18"/>
    <p:sldId id="351" r:id="rId19"/>
    <p:sldId id="354" r:id="rId20"/>
    <p:sldId id="373" r:id="rId21"/>
    <p:sldId id="372" r:id="rId22"/>
    <p:sldId id="376" r:id="rId23"/>
    <p:sldId id="375" r:id="rId24"/>
    <p:sldId id="358" r:id="rId25"/>
    <p:sldId id="359" r:id="rId26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A63E4771-ACEC-2B41-8B2D-6C65AD559C79}">
          <p14:sldIdLst>
            <p14:sldId id="341"/>
            <p14:sldId id="343"/>
            <p14:sldId id="344"/>
            <p14:sldId id="346"/>
            <p14:sldId id="360"/>
            <p14:sldId id="361"/>
            <p14:sldId id="362"/>
            <p14:sldId id="363"/>
            <p14:sldId id="364"/>
            <p14:sldId id="365"/>
            <p14:sldId id="366"/>
            <p14:sldId id="368"/>
            <p14:sldId id="371"/>
            <p14:sldId id="374"/>
            <p14:sldId id="351"/>
            <p14:sldId id="354"/>
            <p14:sldId id="373"/>
            <p14:sldId id="372"/>
            <p14:sldId id="376"/>
            <p14:sldId id="375"/>
            <p14:sldId id="358"/>
            <p14:sldId id="359"/>
          </p14:sldIdLst>
        </p14:section>
        <p14:section name="Covers and front matter designs" id="{F5F9A818-4D97-ED4A-9289-C14312126849}">
          <p14:sldIdLst/>
        </p14:section>
        <p14:section name="Sample slides" id="{F37E1847-B7EB-7546-9490-7462394074F2}">
          <p14:sldIdLst/>
        </p14:section>
        <p14:section name="Sample charts &amp; tables" id="{4D37EFCD-C09B-614A-A934-275B64FAF45D}">
          <p14:sldIdLst/>
        </p14:section>
        <p14:section name="Case studies" id="{F7FB4E19-5E9C-A745-B26C-63F922E8EDCA}">
          <p14:sldIdLst/>
        </p14:section>
        <p14:section name="Asset library" id="{F805EB7F-A6EB-324B-A45B-401A9919F2D0}">
          <p14:sldIdLst/>
        </p14:section>
        <p14:section name="Color palette" id="{D8AAB97E-6298-2C4D-B3BF-83F266F0418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71"/>
    <p:restoredTop sz="94902"/>
  </p:normalViewPr>
  <p:slideViewPr>
    <p:cSldViewPr snapToGrid="0" snapToObjects="1">
      <p:cViewPr varScale="1">
        <p:scale>
          <a:sx n="80" d="100"/>
          <a:sy n="80" d="100"/>
        </p:scale>
        <p:origin x="216" y="1240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396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5/23/19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5/23/19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9349" rtl="0" eaLnBrk="1" latinLnBrk="0" hangingPunct="1">
      <a:defRPr sz="2401" kern="1200">
        <a:solidFill>
          <a:schemeClr val="bg1"/>
        </a:solidFill>
        <a:latin typeface="+mn-lt"/>
        <a:ea typeface="+mn-ea"/>
        <a:cs typeface="+mn-cs"/>
      </a:defRPr>
    </a:lvl1pPr>
    <a:lvl2pPr marL="914674" algn="l" defTabSz="1829349" rtl="0" eaLnBrk="1" latinLnBrk="0" hangingPunct="1">
      <a:defRPr sz="2401" kern="1200">
        <a:solidFill>
          <a:schemeClr val="bg1"/>
        </a:solidFill>
        <a:latin typeface="+mn-lt"/>
        <a:ea typeface="+mn-ea"/>
        <a:cs typeface="+mn-cs"/>
      </a:defRPr>
    </a:lvl2pPr>
    <a:lvl3pPr marL="1829349" algn="l" defTabSz="1829349" rtl="0" eaLnBrk="1" latinLnBrk="0" hangingPunct="1">
      <a:defRPr sz="2401" kern="1200">
        <a:solidFill>
          <a:schemeClr val="bg1"/>
        </a:solidFill>
        <a:latin typeface="+mn-lt"/>
        <a:ea typeface="+mn-ea"/>
        <a:cs typeface="+mn-cs"/>
      </a:defRPr>
    </a:lvl3pPr>
    <a:lvl4pPr marL="2744023" algn="l" defTabSz="1829349" rtl="0" eaLnBrk="1" latinLnBrk="0" hangingPunct="1">
      <a:defRPr sz="2401" kern="1200">
        <a:solidFill>
          <a:schemeClr val="bg1"/>
        </a:solidFill>
        <a:latin typeface="+mn-lt"/>
        <a:ea typeface="+mn-ea"/>
        <a:cs typeface="+mn-cs"/>
      </a:defRPr>
    </a:lvl4pPr>
    <a:lvl5pPr marL="3658697" algn="l" defTabSz="1829349" rtl="0" eaLnBrk="1" latinLnBrk="0" hangingPunct="1">
      <a:defRPr sz="2401" kern="1200">
        <a:solidFill>
          <a:schemeClr val="bg1"/>
        </a:solidFill>
        <a:latin typeface="+mn-lt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2580487"/>
            <a:ext cx="18288000" cy="771603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98277"/>
            <a:ext cx="8284464" cy="861934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95414" y="9398395"/>
            <a:ext cx="1027592" cy="4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98277"/>
            <a:ext cx="8284464" cy="860126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95414" y="9398395"/>
            <a:ext cx="1027592" cy="407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1AD0C-4642-5344-8FA1-BD2779378E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05" y="9005513"/>
            <a:ext cx="4234769" cy="11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47795"/>
            <a:ext cx="17556344" cy="8611592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11125068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328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9144000" cy="5148263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chemeClr val="tx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chemeClr val="tx1"/>
          </a:solidFill>
        </p:spPr>
        <p:txBody>
          <a:bodyPr lIns="411480" tIns="347472" rIns="228600" bIns="228600"/>
          <a:lstStyle>
            <a:lvl1pPr>
              <a:lnSpc>
                <a:spcPts val="5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chemeClr val="tx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tx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5145084"/>
            <a:ext cx="4572000" cy="5151441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5145084"/>
            <a:ext cx="4572000" cy="5151441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4572002" y="5145085"/>
            <a:ext cx="4572000" cy="5151439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4572000" cy="5151439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tx1"/>
          </a:solidFill>
        </p:spPr>
        <p:txBody>
          <a:bodyPr lIns="384048" tIns="292608" rIns="228600" bIns="228600"/>
          <a:lstStyle>
            <a:lvl1pPr>
              <a:lnSpc>
                <a:spcPts val="108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9178184" y="5566193"/>
            <a:ext cx="4520724" cy="3433732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606182" y="5566193"/>
            <a:ext cx="0" cy="3433732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87241"/>
            <a:ext cx="18288000" cy="7709284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2587243"/>
          </a:xfrm>
          <a:solidFill>
            <a:schemeClr val="tx1"/>
          </a:solidFill>
        </p:spPr>
        <p:txBody>
          <a:bodyPr lIns="411480" tIns="347472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770332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6" y="7703326"/>
            <a:ext cx="8229604" cy="1296599"/>
          </a:xfrm>
          <a:solidFill>
            <a:schemeClr val="tx1"/>
          </a:solidFill>
        </p:spPr>
        <p:txBody>
          <a:bodyPr lIns="0" tIns="201168" rIns="0" bIns="228600"/>
          <a:lstStyle>
            <a:lvl1pPr>
              <a:lnSpc>
                <a:spcPts val="32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305677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3716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52336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561576" y="2452861"/>
            <a:ext cx="8269088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2020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58283"/>
            <a:ext cx="8247888" cy="6541641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5780" y="4641494"/>
            <a:ext cx="2556440" cy="10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328" cy="86485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9144000" cy="5148263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chemeClr val="bg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chemeClr val="bg1"/>
          </a:solidFill>
        </p:spPr>
        <p:txBody>
          <a:bodyPr lIns="411480" tIns="347472" rIns="228600" bIns="228600"/>
          <a:lstStyle>
            <a:lvl1pPr>
              <a:lnSpc>
                <a:spcPts val="56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chemeClr val="bg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bg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9144000" cy="5151439"/>
          </a:xfrm>
          <a:solidFill>
            <a:schemeClr val="bg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4572002" y="5145085"/>
            <a:ext cx="4572000" cy="5151439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4572000" cy="5151439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bg1"/>
          </a:solidFill>
        </p:spPr>
        <p:txBody>
          <a:bodyPr lIns="384048" tIns="292608" rIns="228600" bIns="228600"/>
          <a:lstStyle>
            <a:lvl1pPr>
              <a:lnSpc>
                <a:spcPts val="10800"/>
              </a:lnSpc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9178184" y="5566193"/>
            <a:ext cx="4520724" cy="3433732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606182" y="5566193"/>
            <a:ext cx="0" cy="3433732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80487"/>
            <a:ext cx="18288000" cy="7716038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80487"/>
          </a:xfrm>
          <a:solidFill>
            <a:schemeClr val="bg1"/>
          </a:solidFill>
        </p:spPr>
        <p:txBody>
          <a:bodyPr lIns="411480" tIns="347472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770332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332" y="7703326"/>
            <a:ext cx="8229468" cy="1296599"/>
          </a:xfrm>
          <a:solidFill>
            <a:schemeClr val="bg1"/>
          </a:solidFill>
        </p:spPr>
        <p:txBody>
          <a:bodyPr lIns="0" tIns="201168" rIns="0" bIns="228600"/>
          <a:lstStyle>
            <a:lvl1pPr>
              <a:lnSpc>
                <a:spcPts val="32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3pPr>
            <a:lvl4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4pPr>
            <a:lvl5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305677"/>
          </a:xfrm>
          <a:solidFill>
            <a:schemeClr val="bg1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3716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561576" y="2452861"/>
            <a:ext cx="8269088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016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2020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58283"/>
            <a:ext cx="8247888" cy="6541641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5780" y="4638268"/>
            <a:ext cx="2556440" cy="10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57200" y="9665005"/>
            <a:ext cx="12801600" cy="27457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KubeConEU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407939"/>
            <a:ext cx="8229602" cy="8966983"/>
          </a:xfrm>
        </p:spPr>
        <p:txBody>
          <a:bodyPr/>
          <a:lstStyle>
            <a:lvl1pPr>
              <a:lnSpc>
                <a:spcPct val="90000"/>
              </a:lnSpc>
              <a:defRPr sz="48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483048"/>
            <a:ext cx="1043178" cy="423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21495" y="9218393"/>
            <a:ext cx="3148206" cy="798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4449" y="811294"/>
            <a:ext cx="8594842" cy="738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97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57"/>
            <a:ext cx="8229600" cy="71389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KubeConEU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601200" y="2224631"/>
            <a:ext cx="8229600" cy="700937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2200"/>
              </a:spcBef>
              <a:buFontTx/>
              <a:buNone/>
              <a:defRPr sz="2200">
                <a:solidFill>
                  <a:schemeClr val="bg2"/>
                </a:solidFill>
              </a:defRPr>
            </a:lvl2pPr>
            <a:lvl3pPr>
              <a:defRPr sz="2200">
                <a:solidFill>
                  <a:schemeClr val="bg2"/>
                </a:solidFill>
              </a:defRPr>
            </a:lvl3pPr>
            <a:lvl4pPr>
              <a:defRPr sz="2200">
                <a:solidFill>
                  <a:schemeClr val="bg2"/>
                </a:solidFill>
              </a:defRPr>
            </a:lvl4pPr>
            <a:lvl5pPr>
              <a:defRPr sz="2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0" y="402709"/>
            <a:ext cx="8229600" cy="60063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2640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2708"/>
            <a:ext cx="8229600" cy="17130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2288117"/>
            <a:ext cx="8229600" cy="717553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7880350" algn="dec"/>
              </a:tabLst>
              <a:defRPr sz="2200"/>
            </a:lvl1pPr>
            <a:lvl2pPr marL="346076" indent="-34607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804672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41323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2580487"/>
            <a:ext cx="18288000" cy="7716038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98277"/>
            <a:ext cx="8284464" cy="861934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95417" y="9397099"/>
            <a:ext cx="1027586" cy="409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BAED3-2FA4-1B45-B265-151D6938B0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5" y="9005513"/>
            <a:ext cx="4234769" cy="11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47795"/>
            <a:ext cx="17556344" cy="8611592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11125068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328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9144000" cy="5148263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chemeClr val="tx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chemeClr val="tx2"/>
          </a:solidFill>
        </p:spPr>
        <p:txBody>
          <a:bodyPr lIns="411480" tIns="347472" rIns="228600" bIns="228600"/>
          <a:lstStyle>
            <a:lvl1pPr>
              <a:lnSpc>
                <a:spcPts val="56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chemeClr val="tx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tx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9144000" cy="5151439"/>
          </a:xfrm>
          <a:solidFill>
            <a:schemeClr val="tx2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4572002" y="5145085"/>
            <a:ext cx="4572000" cy="5151439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4572000" cy="5151439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tx2"/>
          </a:solidFill>
        </p:spPr>
        <p:txBody>
          <a:bodyPr lIns="384048" tIns="292608" rIns="228600" bIns="228600"/>
          <a:lstStyle>
            <a:lvl1pPr>
              <a:lnSpc>
                <a:spcPts val="10800"/>
              </a:lnSpc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2C783B-9B85-0A4D-B822-266CBD014A71}"/>
              </a:ext>
            </a:extLst>
          </p:cNvPr>
          <p:cNvGrpSpPr/>
          <p:nvPr userDrawn="1"/>
        </p:nvGrpSpPr>
        <p:grpSpPr>
          <a:xfrm>
            <a:off x="4606182" y="5566193"/>
            <a:ext cx="9092726" cy="3433732"/>
            <a:chOff x="4606182" y="5566193"/>
            <a:chExt cx="9092726" cy="343373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78184" y="5566193"/>
              <a:ext cx="0" cy="3433732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698908" y="5566193"/>
              <a:ext cx="0" cy="3433732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5B14B5-A411-9F4C-8DC1-E71FB09456B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4606182" y="5566193"/>
              <a:ext cx="0" cy="3433732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80487"/>
            <a:ext cx="18288000" cy="7716038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80487"/>
          </a:xfrm>
          <a:solidFill>
            <a:schemeClr val="tx2"/>
          </a:solidFill>
        </p:spPr>
        <p:txBody>
          <a:bodyPr lIns="411480" tIns="347472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770332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332" y="7703326"/>
            <a:ext cx="8229468" cy="1296599"/>
          </a:xfrm>
          <a:solidFill>
            <a:schemeClr val="tx2"/>
          </a:solidFill>
        </p:spPr>
        <p:txBody>
          <a:bodyPr lIns="0" tIns="201168" rIns="0" bIns="228600"/>
          <a:lstStyle>
            <a:lvl1pPr>
              <a:lnSpc>
                <a:spcPts val="32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3pPr>
            <a:lvl4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4pPr>
            <a:lvl5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305677"/>
          </a:xfrm>
          <a:solidFill>
            <a:schemeClr val="tx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3716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47795"/>
            <a:ext cx="17556344" cy="8611592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561576" y="2452861"/>
            <a:ext cx="8269088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2020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58283"/>
            <a:ext cx="8247888" cy="6541641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5780" y="4638268"/>
            <a:ext cx="2556440" cy="10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98277"/>
            <a:ext cx="8284464" cy="860126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95414" y="9398395"/>
            <a:ext cx="1027592" cy="407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40E32-956E-8E45-ABC7-0CC87B53DC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05" y="9005513"/>
            <a:ext cx="4234769" cy="11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11125068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47795"/>
            <a:ext cx="17556344" cy="8611592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11125068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328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9144000" cy="5148263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chemeClr val="accent1"/>
          </a:solidFill>
        </p:spPr>
        <p:txBody>
          <a:bodyPr lIns="411480" tIns="347472" rIns="228600" bIns="228600"/>
          <a:lstStyle>
            <a:lvl1pPr>
              <a:lnSpc>
                <a:spcPts val="5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9144000" cy="5151439"/>
          </a:xfrm>
          <a:solidFill>
            <a:schemeClr val="accent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5145084"/>
            <a:ext cx="4572000" cy="5151441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5145084"/>
            <a:ext cx="4572000" cy="5151441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4572002" y="5145085"/>
            <a:ext cx="4572000" cy="5151439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4572000" cy="5151439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accent1"/>
          </a:solidFill>
        </p:spPr>
        <p:txBody>
          <a:bodyPr lIns="384048" tIns="292608" rIns="228600" bIns="228600"/>
          <a:lstStyle>
            <a:lvl1pPr>
              <a:lnSpc>
                <a:spcPts val="108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9178184" y="5566193"/>
            <a:ext cx="4520724" cy="3433732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606182" y="5566193"/>
            <a:ext cx="0" cy="3433732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80487"/>
            <a:ext cx="18288000" cy="7716038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80487"/>
          </a:xfrm>
          <a:solidFill>
            <a:schemeClr val="accent1"/>
          </a:solidFill>
        </p:spPr>
        <p:txBody>
          <a:bodyPr lIns="411480" tIns="347472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770332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332" y="7703326"/>
            <a:ext cx="8229468" cy="1296599"/>
          </a:xfrm>
          <a:solidFill>
            <a:schemeClr val="accent1"/>
          </a:solidFill>
        </p:spPr>
        <p:txBody>
          <a:bodyPr lIns="0" tIns="201168" rIns="0" bIns="228600"/>
          <a:lstStyle>
            <a:lvl1pPr>
              <a:lnSpc>
                <a:spcPts val="32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305677"/>
          </a:xfrm>
          <a:solidFill>
            <a:schemeClr val="accent1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3716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52336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561576" y="2452861"/>
            <a:ext cx="8269088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2020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58283"/>
            <a:ext cx="8247888" cy="6541641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5780" y="4641494"/>
            <a:ext cx="2556440" cy="10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8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4057" r:id="rId33"/>
    <p:sldLayoutId id="2147484059" r:id="rId34"/>
    <p:sldLayoutId id="2147484060" r:id="rId35"/>
  </p:sldLayoutIdLst>
  <p:hf hdr="0" dt="0"/>
  <p:txStyles>
    <p:titleStyle>
      <a:lvl1pPr algn="l" rtl="0" eaLnBrk="1" fontAlgn="base" hangingPunct="1">
        <a:lnSpc>
          <a:spcPts val="5600"/>
        </a:lnSpc>
        <a:spcBef>
          <a:spcPct val="0"/>
        </a:spcBef>
        <a:spcAft>
          <a:spcPts val="3600"/>
        </a:spcAft>
        <a:defRPr sz="48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2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Font typeface=".AppleSystemUIFont" charset="-120"/>
        <a:buChar char="»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5600"/>
        </a:lnSpc>
        <a:spcBef>
          <a:spcPct val="0"/>
        </a:spcBef>
        <a:spcAft>
          <a:spcPts val="3600"/>
        </a:spcAft>
        <a:defRPr sz="48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2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Font typeface=".AppleSystemUIFont" charset="-120"/>
        <a:buChar char="»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5600"/>
        </a:lnSpc>
        <a:spcBef>
          <a:spcPct val="0"/>
        </a:spcBef>
        <a:spcAft>
          <a:spcPts val="3600"/>
        </a:spcAft>
        <a:defRPr sz="48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2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5600"/>
        </a:lnSpc>
        <a:spcBef>
          <a:spcPct val="0"/>
        </a:spcBef>
        <a:spcAft>
          <a:spcPts val="3600"/>
        </a:spcAft>
        <a:defRPr sz="48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2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knative/docs/tree/master/docs/eventing/sources#sources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"/><Relationship Id="rId13" Type="http://schemas.openxmlformats.org/officeDocument/2006/relationships/image" Target="../media/image33.tiff"/><Relationship Id="rId3" Type="http://schemas.openxmlformats.org/officeDocument/2006/relationships/image" Target="../media/image23.tif"/><Relationship Id="rId7" Type="http://schemas.openxmlformats.org/officeDocument/2006/relationships/image" Target="../media/image27.tif"/><Relationship Id="rId12" Type="http://schemas.openxmlformats.org/officeDocument/2006/relationships/image" Target="../media/image32.tif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6.tif"/><Relationship Id="rId11" Type="http://schemas.openxmlformats.org/officeDocument/2006/relationships/image" Target="../media/image31.tiff"/><Relationship Id="rId5" Type="http://schemas.openxmlformats.org/officeDocument/2006/relationships/image" Target="../media/image25.jpeg"/><Relationship Id="rId15" Type="http://schemas.openxmlformats.org/officeDocument/2006/relationships/image" Target="../media/image35.tiff"/><Relationship Id="rId10" Type="http://schemas.openxmlformats.org/officeDocument/2006/relationships/image" Target="../media/image30.tiff"/><Relationship Id="rId4" Type="http://schemas.openxmlformats.org/officeDocument/2006/relationships/image" Target="../media/image24.tiff"/><Relationship Id="rId9" Type="http://schemas.openxmlformats.org/officeDocument/2006/relationships/image" Target="../media/image29.tif"/><Relationship Id="rId1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ative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tiff"/><Relationship Id="rId4" Type="http://schemas.openxmlformats.org/officeDocument/2006/relationships/hyperlink" Target="https://knative.de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32A305-D2F8-5945-9A8C-28B52F25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07939"/>
            <a:ext cx="10831691" cy="896698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Knative Event Driven Apps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—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</a:rPr>
              <a:t>Carlos Santana @</a:t>
            </a:r>
            <a:r>
              <a:rPr lang="en-US" sz="3600" dirty="0" err="1">
                <a:solidFill>
                  <a:schemeClr val="tx1"/>
                </a:solidFill>
                <a:latin typeface="+mn-lt"/>
              </a:rPr>
              <a:t>csantanapr</a:t>
            </a:r>
            <a:br>
              <a:rPr lang="en-US" sz="3600" dirty="0">
                <a:solidFill>
                  <a:schemeClr val="tx1"/>
                </a:solidFill>
                <a:latin typeface="+mn-lt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</a:rPr>
              <a:t>STSM – Solution Engineering</a:t>
            </a:r>
            <a:br>
              <a:rPr lang="en-US" sz="3600" dirty="0">
                <a:solidFill>
                  <a:schemeClr val="tx1"/>
                </a:solidFill>
                <a:latin typeface="+mn-lt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</a:rPr>
              <a:t>IBM Cloud Garage</a:t>
            </a:r>
            <a:endParaRPr lang="en-US" sz="3600" dirty="0">
              <a:latin typeface="+mn-lt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87CB460-4A17-5947-A8A9-9A2F0BA678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2" y="9584667"/>
            <a:ext cx="8229468" cy="333683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1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51385"/>
            <a:ext cx="13393347" cy="1610834"/>
          </a:xfrm>
        </p:spPr>
        <p:txBody>
          <a:bodyPr/>
          <a:lstStyle/>
          <a:p>
            <a:r>
              <a:rPr lang="en-US" dirty="0"/>
              <a:t>Knative </a:t>
            </a:r>
            <a:r>
              <a:rPr lang="en-US" b="1" u="sng" dirty="0"/>
              <a:t>Event Registry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2710871" y="15188114"/>
            <a:ext cx="1659485" cy="92800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FF92CBB-FD9B-9E44-9BC1-A2C0456E2BC4}"/>
              </a:ext>
            </a:extLst>
          </p:cNvPr>
          <p:cNvSpPr txBox="1">
            <a:spLocks/>
          </p:cNvSpPr>
          <p:nvPr/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B0BDE5B-C1D0-4F41-9790-69D3B6C13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57119" y="2529056"/>
            <a:ext cx="8538185" cy="4447310"/>
          </a:xfrm>
          <a:ln>
            <a:noFill/>
          </a:ln>
        </p:spPr>
        <p:txBody>
          <a:bodyPr/>
          <a:lstStyle/>
          <a:p>
            <a:pPr lvl="1">
              <a:spcAft>
                <a:spcPts val="3000"/>
              </a:spcAft>
            </a:pPr>
            <a:r>
              <a:rPr lang="en-US" sz="2800" dirty="0"/>
              <a:t>Function author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“What events can I listen to?”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Event Provider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“How do I tell others about my events?”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Event Schema coordination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“What do the events look like?”</a:t>
            </a:r>
          </a:p>
          <a:p>
            <a:pPr lvl="2">
              <a:spcAft>
                <a:spcPts val="3000"/>
              </a:spcAft>
            </a:pPr>
            <a:endParaRPr lang="en-US" sz="28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32707A1-7F12-CF44-8081-BDC4E59BCFE8}"/>
              </a:ext>
            </a:extLst>
          </p:cNvPr>
          <p:cNvSpPr txBox="1">
            <a:spLocks/>
          </p:cNvSpPr>
          <p:nvPr/>
        </p:nvSpPr>
        <p:spPr>
          <a:xfrm>
            <a:off x="815889" y="2536280"/>
            <a:ext cx="7121615" cy="539514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Provides an index of Event Types</a:t>
            </a:r>
          </a:p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For Event Type the source and the schema is indicated</a:t>
            </a:r>
          </a:p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Event Types can be dynamically discovered and indexed</a:t>
            </a:r>
          </a:p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Event Types can be lock down to a known pre-configured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D52509-42DC-834F-AA8A-DA6600D57B53}"/>
              </a:ext>
            </a:extLst>
          </p:cNvPr>
          <p:cNvSpPr txBox="1"/>
          <p:nvPr/>
        </p:nvSpPr>
        <p:spPr>
          <a:xfrm>
            <a:off x="8557119" y="1757888"/>
            <a:ext cx="62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1"/>
                </a:solidFill>
                <a:latin typeface="+mj-lt"/>
                <a:ea typeface="IBM Plex Sans" charset="0"/>
                <a:cs typeface="IBM Plex Sans" charset="0"/>
              </a:rPr>
              <a:t>Use-cases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D9F38-68F2-7542-8344-55828B878EF5}"/>
              </a:ext>
            </a:extLst>
          </p:cNvPr>
          <p:cNvSpPr txBox="1"/>
          <p:nvPr/>
        </p:nvSpPr>
        <p:spPr>
          <a:xfrm>
            <a:off x="1056388" y="1757888"/>
            <a:ext cx="62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1"/>
                </a:solidFill>
                <a:latin typeface="+mj-lt"/>
                <a:ea typeface="IBM Plex Sans" charset="0"/>
                <a:cs typeface="IBM Plex Sans" charset="0"/>
              </a:rPr>
              <a:t>New Registry (v0.6)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67D7A-7955-574D-8F06-D47AC3348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211" y="7067645"/>
            <a:ext cx="4429504" cy="29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6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A9BD122B-BC96-5147-B73D-DDC0ABC30C0F}"/>
              </a:ext>
            </a:extLst>
          </p:cNvPr>
          <p:cNvSpPr/>
          <p:nvPr/>
        </p:nvSpPr>
        <p:spPr bwMode="auto">
          <a:xfrm>
            <a:off x="420623" y="1828800"/>
            <a:ext cx="17410041" cy="713102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51385"/>
            <a:ext cx="6605017" cy="1028863"/>
          </a:xfrm>
        </p:spPr>
        <p:txBody>
          <a:bodyPr/>
          <a:lstStyle/>
          <a:p>
            <a:r>
              <a:rPr lang="en-US" dirty="0"/>
              <a:t>Knative </a:t>
            </a:r>
            <a:r>
              <a:rPr lang="en-US" b="1" u="sng" dirty="0"/>
              <a:t>Eventing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2710871" y="15188114"/>
            <a:ext cx="1659485" cy="92800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0" y="9584667"/>
            <a:ext cx="3657464" cy="333683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FF92CBB-FD9B-9E44-9BC1-A2C0456E2BC4}"/>
              </a:ext>
            </a:extLst>
          </p:cNvPr>
          <p:cNvSpPr txBox="1">
            <a:spLocks/>
          </p:cNvSpPr>
          <p:nvPr/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799CC8-5872-9547-A87F-939A3386BFD8}"/>
              </a:ext>
            </a:extLst>
          </p:cNvPr>
          <p:cNvSpPr/>
          <p:nvPr/>
        </p:nvSpPr>
        <p:spPr bwMode="auto">
          <a:xfrm>
            <a:off x="781325" y="2488843"/>
            <a:ext cx="3216219" cy="1610833"/>
          </a:xfrm>
          <a:prstGeom prst="rect">
            <a:avLst/>
          </a:prstGeom>
          <a:solidFill>
            <a:srgbClr val="FF0000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3F3D38-617F-3147-B9A1-CB19076FD6E1}"/>
              </a:ext>
            </a:extLst>
          </p:cNvPr>
          <p:cNvSpPr/>
          <p:nvPr/>
        </p:nvSpPr>
        <p:spPr bwMode="auto">
          <a:xfrm>
            <a:off x="787815" y="6992686"/>
            <a:ext cx="3216219" cy="1610833"/>
          </a:xfrm>
          <a:prstGeom prst="rect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FB909-67AC-8A41-AEA3-6870033AD6AD}"/>
              </a:ext>
            </a:extLst>
          </p:cNvPr>
          <p:cNvSpPr/>
          <p:nvPr/>
        </p:nvSpPr>
        <p:spPr bwMode="auto">
          <a:xfrm>
            <a:off x="4961034" y="4740765"/>
            <a:ext cx="3216219" cy="1610833"/>
          </a:xfrm>
          <a:prstGeom prst="rect">
            <a:avLst/>
          </a:prstGeom>
          <a:solidFill>
            <a:srgbClr val="7030A0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49E1EF-4EC4-4E46-9A81-A544EFAE009A}"/>
              </a:ext>
            </a:extLst>
          </p:cNvPr>
          <p:cNvSpPr/>
          <p:nvPr/>
        </p:nvSpPr>
        <p:spPr bwMode="auto">
          <a:xfrm>
            <a:off x="8541821" y="2488843"/>
            <a:ext cx="3216219" cy="161083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E7386-40EC-A040-92DB-3F3D6CF042AF}"/>
              </a:ext>
            </a:extLst>
          </p:cNvPr>
          <p:cNvSpPr/>
          <p:nvPr/>
        </p:nvSpPr>
        <p:spPr bwMode="auto">
          <a:xfrm>
            <a:off x="14376029" y="2488843"/>
            <a:ext cx="3216219" cy="16108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B484F-778F-474C-87BD-61A0A5FF3163}"/>
              </a:ext>
            </a:extLst>
          </p:cNvPr>
          <p:cNvSpPr/>
          <p:nvPr/>
        </p:nvSpPr>
        <p:spPr bwMode="auto">
          <a:xfrm>
            <a:off x="14376029" y="6992686"/>
            <a:ext cx="3216219" cy="16108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9F8696-475A-8B45-876C-94491EA2A4A6}"/>
              </a:ext>
            </a:extLst>
          </p:cNvPr>
          <p:cNvSpPr txBox="1"/>
          <p:nvPr/>
        </p:nvSpPr>
        <p:spPr>
          <a:xfrm>
            <a:off x="781325" y="2512418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Source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D5C125-191F-9848-8E63-BDE4B8F4AD71}"/>
              </a:ext>
            </a:extLst>
          </p:cNvPr>
          <p:cNvSpPr txBox="1"/>
          <p:nvPr/>
        </p:nvSpPr>
        <p:spPr>
          <a:xfrm>
            <a:off x="836784" y="8041089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Source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F0A9B6-4537-1E44-B9E9-5DD8F9D70655}"/>
              </a:ext>
            </a:extLst>
          </p:cNvPr>
          <p:cNvSpPr txBox="1"/>
          <p:nvPr/>
        </p:nvSpPr>
        <p:spPr>
          <a:xfrm>
            <a:off x="8541821" y="2512418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Trigger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5E5BDC-2D96-544F-BD4A-206A3B030A01}"/>
              </a:ext>
            </a:extLst>
          </p:cNvPr>
          <p:cNvSpPr txBox="1"/>
          <p:nvPr/>
        </p:nvSpPr>
        <p:spPr>
          <a:xfrm>
            <a:off x="14388322" y="2761666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Service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C732E2-5475-B348-9C7A-5ADE18D216B9}"/>
              </a:ext>
            </a:extLst>
          </p:cNvPr>
          <p:cNvSpPr txBox="1"/>
          <p:nvPr/>
        </p:nvSpPr>
        <p:spPr>
          <a:xfrm>
            <a:off x="14388322" y="7288263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32798E-A257-4F4A-AEE6-D8E3E702706D}"/>
              </a:ext>
            </a:extLst>
          </p:cNvPr>
          <p:cNvSpPr txBox="1"/>
          <p:nvPr/>
        </p:nvSpPr>
        <p:spPr>
          <a:xfrm>
            <a:off x="4980514" y="5251140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Broker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7F610C-BDCF-F24E-B249-ED7E2FB86BCE}"/>
              </a:ext>
            </a:extLst>
          </p:cNvPr>
          <p:cNvSpPr/>
          <p:nvPr/>
        </p:nvSpPr>
        <p:spPr bwMode="auto">
          <a:xfrm>
            <a:off x="10452534" y="4241987"/>
            <a:ext cx="2653365" cy="257568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B8B0C3-0561-D343-8975-7EB31FC2E8CE}"/>
              </a:ext>
            </a:extLst>
          </p:cNvPr>
          <p:cNvSpPr txBox="1"/>
          <p:nvPr/>
        </p:nvSpPr>
        <p:spPr>
          <a:xfrm>
            <a:off x="10645049" y="4316650"/>
            <a:ext cx="22683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+mj-lt"/>
                <a:ea typeface="IBM Plex Sans" charset="0"/>
                <a:cs typeface="IBM Plex Sans" charset="0"/>
              </a:rPr>
              <a:t>Registry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33C6D-6A4A-1847-BFE9-4A4774DCAE7C}"/>
              </a:ext>
            </a:extLst>
          </p:cNvPr>
          <p:cNvSpPr txBox="1"/>
          <p:nvPr/>
        </p:nvSpPr>
        <p:spPr>
          <a:xfrm>
            <a:off x="1279913" y="3401429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FE59FC-101E-0643-A419-2CC76B6B1146}"/>
              </a:ext>
            </a:extLst>
          </p:cNvPr>
          <p:cNvSpPr txBox="1"/>
          <p:nvPr/>
        </p:nvSpPr>
        <p:spPr>
          <a:xfrm>
            <a:off x="1263683" y="7150833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Events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98183437-2B6F-6246-89EE-67E60B87E691}"/>
              </a:ext>
            </a:extLst>
          </p:cNvPr>
          <p:cNvSpPr/>
          <p:nvPr/>
        </p:nvSpPr>
        <p:spPr bwMode="auto">
          <a:xfrm>
            <a:off x="2412314" y="3296005"/>
            <a:ext cx="644453" cy="649603"/>
          </a:xfrm>
          <a:prstGeom prst="foldedCorner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4" name="Folded Corner 33">
            <a:extLst>
              <a:ext uri="{FF2B5EF4-FFF2-40B4-BE49-F238E27FC236}">
                <a16:creationId xmlns:a16="http://schemas.microsoft.com/office/drawing/2014/main" id="{0C3F6D93-4A68-4344-836E-6572B261F4FA}"/>
              </a:ext>
            </a:extLst>
          </p:cNvPr>
          <p:cNvSpPr/>
          <p:nvPr/>
        </p:nvSpPr>
        <p:spPr bwMode="auto">
          <a:xfrm>
            <a:off x="2412314" y="7113571"/>
            <a:ext cx="644453" cy="649603"/>
          </a:xfrm>
          <a:prstGeom prst="foldedCorner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EAE702-D156-1741-B530-CDD44597E9DF}"/>
              </a:ext>
            </a:extLst>
          </p:cNvPr>
          <p:cNvSpPr txBox="1"/>
          <p:nvPr/>
        </p:nvSpPr>
        <p:spPr>
          <a:xfrm>
            <a:off x="9277557" y="3327369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filter=</a:t>
            </a:r>
          </a:p>
        </p:txBody>
      </p:sp>
      <p:sp>
        <p:nvSpPr>
          <p:cNvPr id="36" name="Folded Corner 35">
            <a:extLst>
              <a:ext uri="{FF2B5EF4-FFF2-40B4-BE49-F238E27FC236}">
                <a16:creationId xmlns:a16="http://schemas.microsoft.com/office/drawing/2014/main" id="{8EC5E614-1782-634B-BEB2-1A7539D40457}"/>
              </a:ext>
            </a:extLst>
          </p:cNvPr>
          <p:cNvSpPr/>
          <p:nvPr/>
        </p:nvSpPr>
        <p:spPr bwMode="auto">
          <a:xfrm>
            <a:off x="10294182" y="3203749"/>
            <a:ext cx="644453" cy="649603"/>
          </a:xfrm>
          <a:prstGeom prst="foldedCorner">
            <a:avLst/>
          </a:prstGeom>
          <a:solidFill>
            <a:srgbClr val="FF00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9A3266-514C-904F-8EBE-0DDE1849BBB4}"/>
              </a:ext>
            </a:extLst>
          </p:cNvPr>
          <p:cNvSpPr/>
          <p:nvPr/>
        </p:nvSpPr>
        <p:spPr bwMode="auto">
          <a:xfrm>
            <a:off x="8541821" y="6992686"/>
            <a:ext cx="3216219" cy="161083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52C2EB-3347-5F4C-AB27-353E263B1CEF}"/>
              </a:ext>
            </a:extLst>
          </p:cNvPr>
          <p:cNvSpPr txBox="1"/>
          <p:nvPr/>
        </p:nvSpPr>
        <p:spPr>
          <a:xfrm>
            <a:off x="8541821" y="7016261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Trigger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48432A-A05C-2746-95C5-12D4749CF887}"/>
              </a:ext>
            </a:extLst>
          </p:cNvPr>
          <p:cNvSpPr txBox="1"/>
          <p:nvPr/>
        </p:nvSpPr>
        <p:spPr>
          <a:xfrm>
            <a:off x="9277557" y="783121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filter=</a:t>
            </a:r>
          </a:p>
        </p:txBody>
      </p:sp>
      <p:sp>
        <p:nvSpPr>
          <p:cNvPr id="40" name="Folded Corner 39">
            <a:extLst>
              <a:ext uri="{FF2B5EF4-FFF2-40B4-BE49-F238E27FC236}">
                <a16:creationId xmlns:a16="http://schemas.microsoft.com/office/drawing/2014/main" id="{4484F651-8651-8D4E-9151-0486E226F4B6}"/>
              </a:ext>
            </a:extLst>
          </p:cNvPr>
          <p:cNvSpPr/>
          <p:nvPr/>
        </p:nvSpPr>
        <p:spPr bwMode="auto">
          <a:xfrm>
            <a:off x="10294182" y="7707592"/>
            <a:ext cx="644453" cy="649603"/>
          </a:xfrm>
          <a:prstGeom prst="foldedCorner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1" name="Folded Corner 40">
            <a:extLst>
              <a:ext uri="{FF2B5EF4-FFF2-40B4-BE49-F238E27FC236}">
                <a16:creationId xmlns:a16="http://schemas.microsoft.com/office/drawing/2014/main" id="{DAB168B4-B449-FF44-825F-FFCB0414D9A5}"/>
              </a:ext>
            </a:extLst>
          </p:cNvPr>
          <p:cNvSpPr/>
          <p:nvPr/>
        </p:nvSpPr>
        <p:spPr bwMode="auto">
          <a:xfrm>
            <a:off x="12638128" y="3386480"/>
            <a:ext cx="644453" cy="649603"/>
          </a:xfrm>
          <a:prstGeom prst="foldedCorner">
            <a:avLst/>
          </a:prstGeom>
          <a:solidFill>
            <a:srgbClr val="FF00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2" name="Folded Corner 41">
            <a:extLst>
              <a:ext uri="{FF2B5EF4-FFF2-40B4-BE49-F238E27FC236}">
                <a16:creationId xmlns:a16="http://schemas.microsoft.com/office/drawing/2014/main" id="{23DC09E1-8502-5546-A993-5E4915FD9E29}"/>
              </a:ext>
            </a:extLst>
          </p:cNvPr>
          <p:cNvSpPr/>
          <p:nvPr/>
        </p:nvSpPr>
        <p:spPr bwMode="auto">
          <a:xfrm>
            <a:off x="12246606" y="7909644"/>
            <a:ext cx="644453" cy="649603"/>
          </a:xfrm>
          <a:prstGeom prst="foldedCorner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3" name="Folded Corner 42">
            <a:extLst>
              <a:ext uri="{FF2B5EF4-FFF2-40B4-BE49-F238E27FC236}">
                <a16:creationId xmlns:a16="http://schemas.microsoft.com/office/drawing/2014/main" id="{128AD640-134A-AB43-9C1B-AF652C11C6AE}"/>
              </a:ext>
            </a:extLst>
          </p:cNvPr>
          <p:cNvSpPr/>
          <p:nvPr/>
        </p:nvSpPr>
        <p:spPr bwMode="auto">
          <a:xfrm>
            <a:off x="13147382" y="7909644"/>
            <a:ext cx="644453" cy="649603"/>
          </a:xfrm>
          <a:prstGeom prst="foldedCorner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33EBD374-9CC0-8042-B635-E1242C4C9E73}"/>
              </a:ext>
            </a:extLst>
          </p:cNvPr>
          <p:cNvSpPr/>
          <p:nvPr/>
        </p:nvSpPr>
        <p:spPr bwMode="auto">
          <a:xfrm>
            <a:off x="12733182" y="3494913"/>
            <a:ext cx="372717" cy="413710"/>
          </a:xfrm>
          <a:prstGeom prst="lightningBol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13C731EB-CB62-3041-8DB2-74E50F991F1A}"/>
              </a:ext>
            </a:extLst>
          </p:cNvPr>
          <p:cNvSpPr/>
          <p:nvPr/>
        </p:nvSpPr>
        <p:spPr bwMode="auto">
          <a:xfrm>
            <a:off x="12356350" y="8022285"/>
            <a:ext cx="372717" cy="413710"/>
          </a:xfrm>
          <a:prstGeom prst="lightningBol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4D7A1ED1-5214-9E47-A6A8-4DA69EEB7F5E}"/>
              </a:ext>
            </a:extLst>
          </p:cNvPr>
          <p:cNvSpPr/>
          <p:nvPr/>
        </p:nvSpPr>
        <p:spPr bwMode="auto">
          <a:xfrm>
            <a:off x="13242558" y="8022285"/>
            <a:ext cx="372717" cy="413710"/>
          </a:xfrm>
          <a:prstGeom prst="lightningBol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1425B9-287C-7C49-A67C-A5D3B8E36FAB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 bwMode="auto">
          <a:xfrm>
            <a:off x="2389435" y="4099676"/>
            <a:ext cx="6490" cy="289301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000D8A-D69A-A947-BF4F-2CBC84398DD4}"/>
              </a:ext>
            </a:extLst>
          </p:cNvPr>
          <p:cNvCxnSpPr>
            <a:cxnSpLocks/>
            <a:endCxn id="30" idx="1"/>
          </p:cNvCxnSpPr>
          <p:nvPr/>
        </p:nvCxnSpPr>
        <p:spPr bwMode="auto">
          <a:xfrm>
            <a:off x="2379694" y="5512750"/>
            <a:ext cx="260082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Folded Corner 50">
            <a:extLst>
              <a:ext uri="{FF2B5EF4-FFF2-40B4-BE49-F238E27FC236}">
                <a16:creationId xmlns:a16="http://schemas.microsoft.com/office/drawing/2014/main" id="{A4676714-A119-4844-AF93-AE24D171D9EE}"/>
              </a:ext>
            </a:extLst>
          </p:cNvPr>
          <p:cNvSpPr/>
          <p:nvPr/>
        </p:nvSpPr>
        <p:spPr bwMode="auto">
          <a:xfrm>
            <a:off x="3263681" y="5205420"/>
            <a:ext cx="644453" cy="649603"/>
          </a:xfrm>
          <a:prstGeom prst="foldedCorner">
            <a:avLst/>
          </a:prstGeom>
          <a:solidFill>
            <a:srgbClr val="FF00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52" name="Folded Corner 51">
            <a:extLst>
              <a:ext uri="{FF2B5EF4-FFF2-40B4-BE49-F238E27FC236}">
                <a16:creationId xmlns:a16="http://schemas.microsoft.com/office/drawing/2014/main" id="{97F83C16-13B8-3D42-863A-397C84F365C6}"/>
              </a:ext>
            </a:extLst>
          </p:cNvPr>
          <p:cNvSpPr/>
          <p:nvPr/>
        </p:nvSpPr>
        <p:spPr bwMode="auto">
          <a:xfrm>
            <a:off x="2545647" y="5208671"/>
            <a:ext cx="644453" cy="649603"/>
          </a:xfrm>
          <a:prstGeom prst="foldedCorner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53" name="Folded Corner 52">
            <a:extLst>
              <a:ext uri="{FF2B5EF4-FFF2-40B4-BE49-F238E27FC236}">
                <a16:creationId xmlns:a16="http://schemas.microsoft.com/office/drawing/2014/main" id="{E7732663-2D37-464A-8EDE-1AB30C61108E}"/>
              </a:ext>
            </a:extLst>
          </p:cNvPr>
          <p:cNvSpPr/>
          <p:nvPr/>
        </p:nvSpPr>
        <p:spPr bwMode="auto">
          <a:xfrm>
            <a:off x="3987876" y="5205420"/>
            <a:ext cx="644453" cy="649603"/>
          </a:xfrm>
          <a:prstGeom prst="foldedCorner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50C705CA-6CBF-454D-89B3-9601D948709F}"/>
              </a:ext>
            </a:extLst>
          </p:cNvPr>
          <p:cNvCxnSpPr>
            <a:stCxn id="20" idx="1"/>
            <a:endCxn id="19" idx="0"/>
          </p:cNvCxnSpPr>
          <p:nvPr/>
        </p:nvCxnSpPr>
        <p:spPr bwMode="auto">
          <a:xfrm rot="10800000" flipV="1">
            <a:off x="6569145" y="3294259"/>
            <a:ext cx="1972677" cy="144650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8D4A9AC2-6A78-F949-9E1F-23F45E941276}"/>
              </a:ext>
            </a:extLst>
          </p:cNvPr>
          <p:cNvCxnSpPr>
            <a:cxnSpLocks/>
            <a:stCxn id="37" idx="1"/>
            <a:endCxn id="19" idx="2"/>
          </p:cNvCxnSpPr>
          <p:nvPr/>
        </p:nvCxnSpPr>
        <p:spPr bwMode="auto">
          <a:xfrm rot="10800000">
            <a:off x="6569145" y="6351599"/>
            <a:ext cx="1972677" cy="144650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16BF9A3-3B1B-B446-AA8E-36130155B096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 bwMode="auto">
          <a:xfrm>
            <a:off x="11758040" y="3294260"/>
            <a:ext cx="2617989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475F469-4A89-6D47-8363-2ED2BCB8508A}"/>
              </a:ext>
            </a:extLst>
          </p:cNvPr>
          <p:cNvCxnSpPr>
            <a:cxnSpLocks/>
            <a:stCxn id="37" idx="3"/>
            <a:endCxn id="23" idx="1"/>
          </p:cNvCxnSpPr>
          <p:nvPr/>
        </p:nvCxnSpPr>
        <p:spPr bwMode="auto">
          <a:xfrm>
            <a:off x="11758040" y="7798103"/>
            <a:ext cx="2617989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D41A1F8-206B-4444-83D6-EAF35D90E621}"/>
              </a:ext>
            </a:extLst>
          </p:cNvPr>
          <p:cNvSpPr txBox="1"/>
          <p:nvPr/>
        </p:nvSpPr>
        <p:spPr>
          <a:xfrm>
            <a:off x="15248360" y="3213263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(Callable)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86E3046-C4F6-F546-B909-0B802C0A6D1D}"/>
              </a:ext>
            </a:extLst>
          </p:cNvPr>
          <p:cNvSpPr txBox="1"/>
          <p:nvPr/>
        </p:nvSpPr>
        <p:spPr>
          <a:xfrm>
            <a:off x="15334977" y="7732346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(Callable)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67CA5C-5919-8348-AA4F-50D535D54FAD}"/>
              </a:ext>
            </a:extLst>
          </p:cNvPr>
          <p:cNvSpPr txBox="1"/>
          <p:nvPr/>
        </p:nvSpPr>
        <p:spPr>
          <a:xfrm>
            <a:off x="12356350" y="2835583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subscribe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4C583A-A7F0-DF43-B4E4-AE116046BBE7}"/>
              </a:ext>
            </a:extLst>
          </p:cNvPr>
          <p:cNvSpPr txBox="1"/>
          <p:nvPr/>
        </p:nvSpPr>
        <p:spPr>
          <a:xfrm>
            <a:off x="12308507" y="7303634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subscribe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EF6D1A-8338-C544-9CEF-436EF8068D26}"/>
              </a:ext>
            </a:extLst>
          </p:cNvPr>
          <p:cNvSpPr txBox="1"/>
          <p:nvPr/>
        </p:nvSpPr>
        <p:spPr>
          <a:xfrm>
            <a:off x="6681926" y="283683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ingress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1BC6E23-0164-1847-B155-925B41E08E81}"/>
              </a:ext>
            </a:extLst>
          </p:cNvPr>
          <p:cNvSpPr txBox="1"/>
          <p:nvPr/>
        </p:nvSpPr>
        <p:spPr>
          <a:xfrm>
            <a:off x="6560267" y="7822230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ingress</a:t>
            </a:r>
          </a:p>
        </p:txBody>
      </p:sp>
      <p:sp>
        <p:nvSpPr>
          <p:cNvPr id="72" name="Folded Corner 71">
            <a:extLst>
              <a:ext uri="{FF2B5EF4-FFF2-40B4-BE49-F238E27FC236}">
                <a16:creationId xmlns:a16="http://schemas.microsoft.com/office/drawing/2014/main" id="{3562EB19-1024-8645-AFBF-0C2B4C524E56}"/>
              </a:ext>
            </a:extLst>
          </p:cNvPr>
          <p:cNvSpPr/>
          <p:nvPr/>
        </p:nvSpPr>
        <p:spPr bwMode="auto">
          <a:xfrm>
            <a:off x="10581658" y="5293224"/>
            <a:ext cx="644453" cy="649603"/>
          </a:xfrm>
          <a:prstGeom prst="foldedCorner">
            <a:avLst/>
          </a:prstGeom>
          <a:solidFill>
            <a:srgbClr val="FF00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73" name="Folded Corner 72">
            <a:extLst>
              <a:ext uri="{FF2B5EF4-FFF2-40B4-BE49-F238E27FC236}">
                <a16:creationId xmlns:a16="http://schemas.microsoft.com/office/drawing/2014/main" id="{BEDF2209-939D-394C-B02B-75E481EDF0BF}"/>
              </a:ext>
            </a:extLst>
          </p:cNvPr>
          <p:cNvSpPr/>
          <p:nvPr/>
        </p:nvSpPr>
        <p:spPr bwMode="auto">
          <a:xfrm>
            <a:off x="10562178" y="6086614"/>
            <a:ext cx="644453" cy="649603"/>
          </a:xfrm>
          <a:prstGeom prst="foldedCorner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6F4CC6C-2DDA-974D-AF7C-081E345BB6D1}"/>
              </a:ext>
            </a:extLst>
          </p:cNvPr>
          <p:cNvCxnSpPr/>
          <p:nvPr/>
        </p:nvCxnSpPr>
        <p:spPr bwMode="auto">
          <a:xfrm>
            <a:off x="11295151" y="5647478"/>
            <a:ext cx="549648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A252B2-C8A7-5F4D-8CE2-9666BF7D3667}"/>
              </a:ext>
            </a:extLst>
          </p:cNvPr>
          <p:cNvCxnSpPr>
            <a:cxnSpLocks/>
          </p:cNvCxnSpPr>
          <p:nvPr/>
        </p:nvCxnSpPr>
        <p:spPr bwMode="auto">
          <a:xfrm>
            <a:off x="10452534" y="5211307"/>
            <a:ext cx="265336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3464930-944A-F448-8C29-2075187462DC}"/>
              </a:ext>
            </a:extLst>
          </p:cNvPr>
          <p:cNvCxnSpPr/>
          <p:nvPr/>
        </p:nvCxnSpPr>
        <p:spPr bwMode="auto">
          <a:xfrm>
            <a:off x="12256216" y="5671343"/>
            <a:ext cx="549648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C9A1615-9C2E-CA4A-A0E9-039FA6385953}"/>
              </a:ext>
            </a:extLst>
          </p:cNvPr>
          <p:cNvCxnSpPr/>
          <p:nvPr/>
        </p:nvCxnSpPr>
        <p:spPr bwMode="auto">
          <a:xfrm>
            <a:off x="11282720" y="6409605"/>
            <a:ext cx="549648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CEBB2A9-3877-4040-A879-91FA067F0707}"/>
              </a:ext>
            </a:extLst>
          </p:cNvPr>
          <p:cNvCxnSpPr/>
          <p:nvPr/>
        </p:nvCxnSpPr>
        <p:spPr bwMode="auto">
          <a:xfrm>
            <a:off x="12265093" y="6409605"/>
            <a:ext cx="549648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5C38C4B-4266-874E-A61D-51369F54EC31}"/>
              </a:ext>
            </a:extLst>
          </p:cNvPr>
          <p:cNvSpPr txBox="1"/>
          <p:nvPr/>
        </p:nvSpPr>
        <p:spPr>
          <a:xfrm>
            <a:off x="11076677" y="4860689"/>
            <a:ext cx="2074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source  schema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7713067-DEAA-274B-B0D4-A1CA8D4C5231}"/>
              </a:ext>
            </a:extLst>
          </p:cNvPr>
          <p:cNvCxnSpPr>
            <a:cxnSpLocks/>
          </p:cNvCxnSpPr>
          <p:nvPr/>
        </p:nvCxnSpPr>
        <p:spPr bwMode="auto">
          <a:xfrm>
            <a:off x="10452534" y="6018083"/>
            <a:ext cx="265336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2D0632-687E-0C40-8FDC-1C0D2E3E8B91}"/>
              </a:ext>
            </a:extLst>
          </p:cNvPr>
          <p:cNvCxnSpPr>
            <a:cxnSpLocks/>
          </p:cNvCxnSpPr>
          <p:nvPr/>
        </p:nvCxnSpPr>
        <p:spPr bwMode="auto">
          <a:xfrm>
            <a:off x="11992458" y="5211306"/>
            <a:ext cx="21602" cy="162944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1165E48-942D-A842-9E4F-696A904FD40C}"/>
              </a:ext>
            </a:extLst>
          </p:cNvPr>
          <p:cNvCxnSpPr>
            <a:cxnSpLocks/>
            <a:stCxn id="30" idx="3"/>
          </p:cNvCxnSpPr>
          <p:nvPr/>
        </p:nvCxnSpPr>
        <p:spPr bwMode="auto">
          <a:xfrm>
            <a:off x="8177253" y="5512750"/>
            <a:ext cx="2275281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AEE9891-B650-554D-AE97-1E6F35E5CAEE}"/>
              </a:ext>
            </a:extLst>
          </p:cNvPr>
          <p:cNvSpPr txBox="1"/>
          <p:nvPr/>
        </p:nvSpPr>
        <p:spPr>
          <a:xfrm>
            <a:off x="457332" y="1906967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Namespace</a:t>
            </a:r>
          </a:p>
        </p:txBody>
      </p:sp>
    </p:spTree>
    <p:extLst>
      <p:ext uri="{BB962C8B-B14F-4D97-AF65-F5344CB8AC3E}">
        <p14:creationId xmlns:p14="http://schemas.microsoft.com/office/powerpoint/2010/main" val="1533840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51385"/>
            <a:ext cx="14507489" cy="1610834"/>
          </a:xfrm>
        </p:spPr>
        <p:txBody>
          <a:bodyPr/>
          <a:lstStyle/>
          <a:p>
            <a:r>
              <a:rPr lang="en-US" dirty="0"/>
              <a:t>Knative </a:t>
            </a:r>
            <a:r>
              <a:rPr lang="en-US" b="1" u="sng" dirty="0"/>
              <a:t>Event Sources available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2710871" y="15188114"/>
            <a:ext cx="1659485" cy="92800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FF92CBB-FD9B-9E44-9BC1-A2C0456E2BC4}"/>
              </a:ext>
            </a:extLst>
          </p:cNvPr>
          <p:cNvSpPr txBox="1">
            <a:spLocks/>
          </p:cNvSpPr>
          <p:nvPr/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A04E797-F009-A74C-9AD4-09D719928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510470"/>
              </p:ext>
            </p:extLst>
          </p:nvPr>
        </p:nvGraphicFramePr>
        <p:xfrm>
          <a:off x="893621" y="1345320"/>
          <a:ext cx="15842026" cy="6861907"/>
        </p:xfrm>
        <a:graphic>
          <a:graphicData uri="http://schemas.openxmlformats.org/drawingml/2006/table">
            <a:tbl>
              <a:tblPr/>
              <a:tblGrid>
                <a:gridCol w="3805970">
                  <a:extLst>
                    <a:ext uri="{9D8B030D-6E8A-4147-A177-3AD203B41FA5}">
                      <a16:colId xmlns:a16="http://schemas.microsoft.com/office/drawing/2014/main" val="483495583"/>
                    </a:ext>
                  </a:extLst>
                </a:gridCol>
                <a:gridCol w="12036056">
                  <a:extLst>
                    <a:ext uri="{9D8B030D-6E8A-4147-A177-3AD203B41FA5}">
                      <a16:colId xmlns:a16="http://schemas.microsoft.com/office/drawing/2014/main" val="3066403298"/>
                    </a:ext>
                  </a:extLst>
                </a:gridCol>
              </a:tblGrid>
              <a:tr h="464773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Name 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3325" cap="flat" cmpd="sng" algn="ctr">
                      <a:solidFill>
                        <a:srgbClr val="E5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 </a:t>
                      </a:r>
                      <a:endParaRPr lang="en-US" sz="66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8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290358"/>
                  </a:ext>
                </a:extLst>
              </a:tr>
              <a:tr h="75525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Apache Camel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333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Allows to use Apache Camel components for pushing events into Knative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94860"/>
                  </a:ext>
                </a:extLst>
              </a:tr>
              <a:tr h="46477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Apache Kafka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333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Brings Apache Kafka messages into Knative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21938"/>
                  </a:ext>
                </a:extLst>
              </a:tr>
              <a:tr h="69846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AWS SQS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333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Brings AWS Simple Queue Service messages into Knative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806584"/>
                  </a:ext>
                </a:extLst>
              </a:tr>
              <a:tr h="75525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Cron Job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333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3282D"/>
                          </a:solidFill>
                          <a:effectLst/>
                          <a:latin typeface="+mn-lt"/>
                        </a:rPr>
                        <a:t>Uses an in-memory timer to produce events on the specified Cron schedule.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477872"/>
                  </a:ext>
                </a:extLst>
              </a:tr>
              <a:tr h="46477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GCP </a:t>
                      </a:r>
                      <a:r>
                        <a:rPr lang="en-US" sz="2400" b="1" dirty="0" err="1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PubSub</a:t>
                      </a:r>
                      <a:r>
                        <a:rPr lang="en-US" sz="2400" b="1" dirty="0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333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Brings GCP </a:t>
                      </a:r>
                      <a:r>
                        <a:rPr lang="en-US" sz="2400" dirty="0" err="1">
                          <a:effectLst/>
                          <a:latin typeface="+mn-lt"/>
                        </a:rPr>
                        <a:t>PubSub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 messages into Knative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55303"/>
                  </a:ext>
                </a:extLst>
              </a:tr>
              <a:tr h="698461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GitHub </a:t>
                      </a:r>
                      <a:endParaRPr lang="en-US" sz="6600">
                        <a:effectLst/>
                        <a:latin typeface="+mn-lt"/>
                      </a:endParaRPr>
                    </a:p>
                  </a:txBody>
                  <a:tcPr anchor="ctr">
                    <a:lnL w="333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3282D"/>
                          </a:solidFill>
                          <a:effectLst/>
                          <a:latin typeface="+mn-lt"/>
                        </a:rPr>
                        <a:t>Brings GitHub organization/repository events into Knative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85659"/>
                  </a:ext>
                </a:extLst>
              </a:tr>
              <a:tr h="464773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GitLab </a:t>
                      </a:r>
                      <a:endParaRPr lang="en-US" sz="6600">
                        <a:effectLst/>
                        <a:latin typeface="+mn-lt"/>
                      </a:endParaRPr>
                    </a:p>
                  </a:txBody>
                  <a:tcPr anchor="ctr">
                    <a:lnL w="333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3282D"/>
                          </a:solidFill>
                          <a:effectLst/>
                          <a:latin typeface="+mn-lt"/>
                        </a:rPr>
                        <a:t>Brings GitLab repository events into Knative.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068986"/>
                  </a:ext>
                </a:extLst>
              </a:tr>
              <a:tr h="698461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Google Cloud Scheduler </a:t>
                      </a:r>
                      <a:endParaRPr lang="en-US" sz="6600">
                        <a:effectLst/>
                        <a:latin typeface="+mn-lt"/>
                      </a:endParaRPr>
                    </a:p>
                  </a:txBody>
                  <a:tcPr anchor="ctr">
                    <a:lnL w="333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+mn-lt"/>
                        </a:rPr>
                        <a:t>Google Cloud Scheduler events in Knative when jobs are triggered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365764"/>
                  </a:ext>
                </a:extLst>
              </a:tr>
              <a:tr h="698461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Google Cloud Storage </a:t>
                      </a:r>
                      <a:endParaRPr lang="en-US" sz="6600">
                        <a:effectLst/>
                        <a:latin typeface="+mn-lt"/>
                      </a:endParaRPr>
                    </a:p>
                  </a:txBody>
                  <a:tcPr anchor="ctr">
                    <a:lnL w="333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3282D"/>
                          </a:solidFill>
                          <a:effectLst/>
                          <a:latin typeface="+mn-lt"/>
                        </a:rPr>
                        <a:t>Brings Google Cloud Storage bucket/object events into Knative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787974"/>
                  </a:ext>
                </a:extLst>
              </a:tr>
              <a:tr h="698461"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rgbClr val="1972E5"/>
                          </a:solidFill>
                          <a:effectLst/>
                          <a:latin typeface="+mn-lt"/>
                        </a:rPr>
                        <a:t>Kubernetes </a:t>
                      </a:r>
                      <a:endParaRPr lang="en-US" sz="6600">
                        <a:effectLst/>
                        <a:latin typeface="+mn-lt"/>
                      </a:endParaRPr>
                    </a:p>
                  </a:txBody>
                  <a:tcPr anchor="ctr">
                    <a:lnL w="333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23282D"/>
                          </a:solidFill>
                          <a:effectLst/>
                          <a:latin typeface="+mn-lt"/>
                        </a:rPr>
                        <a:t>Brings Kubernetes cluster/infrastructure events into Knative </a:t>
                      </a:r>
                      <a:endParaRPr lang="en-US" sz="6600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118637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2BF9174D-C836-494D-BCA8-29D2348A07A2}"/>
              </a:ext>
            </a:extLst>
          </p:cNvPr>
          <p:cNvSpPr/>
          <p:nvPr/>
        </p:nvSpPr>
        <p:spPr>
          <a:xfrm>
            <a:off x="893621" y="8526897"/>
            <a:ext cx="14781163" cy="507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https://github.com/knative/docs/tree/master/docs/eventing/sources#sources</a:t>
            </a:r>
            <a:endParaRPr lang="en-US" dirty="0"/>
          </a:p>
        </p:txBody>
      </p:sp>
      <p:pic>
        <p:nvPicPr>
          <p:cNvPr id="1025" name="Picture 1" descr="page16image26388992">
            <a:extLst>
              <a:ext uri="{FF2B5EF4-FFF2-40B4-BE49-F238E27FC236}">
                <a16:creationId xmlns:a16="http://schemas.microsoft.com/office/drawing/2014/main" id="{426F0436-B569-8B4A-9D73-97A677E58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867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13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51385"/>
            <a:ext cx="13393347" cy="1610834"/>
          </a:xfrm>
        </p:spPr>
        <p:txBody>
          <a:bodyPr/>
          <a:lstStyle/>
          <a:p>
            <a:r>
              <a:rPr lang="en-US" dirty="0"/>
              <a:t>Knative </a:t>
            </a:r>
            <a:r>
              <a:rPr lang="en-US" b="1" u="sng" dirty="0"/>
              <a:t>Eventing 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2710871" y="15188114"/>
            <a:ext cx="1659485" cy="92800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B19F1-9BE1-CF4F-A985-61D9F6D4E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57119" y="2529056"/>
            <a:ext cx="8538185" cy="6130372"/>
          </a:xfrm>
          <a:ln>
            <a:noFill/>
          </a:ln>
        </p:spPr>
        <p:txBody>
          <a:bodyPr/>
          <a:lstStyle/>
          <a:p>
            <a:pPr lvl="1">
              <a:spcAft>
                <a:spcPts val="3000"/>
              </a:spcAft>
            </a:pPr>
            <a:r>
              <a:rPr lang="en-US" sz="2800" dirty="0"/>
              <a:t>Declarative create subscriptions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List subscriptions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Modify – changes reconciled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Repeatable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Clear separation of concerns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External / Broker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6C08C1E-952B-224F-BEF3-C46D6C98CA02}"/>
              </a:ext>
            </a:extLst>
          </p:cNvPr>
          <p:cNvSpPr txBox="1">
            <a:spLocks/>
          </p:cNvSpPr>
          <p:nvPr/>
        </p:nvSpPr>
        <p:spPr>
          <a:xfrm>
            <a:off x="815889" y="2536280"/>
            <a:ext cx="7121615" cy="283084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lvl="1">
              <a:spcAft>
                <a:spcPts val="3000"/>
              </a:spcAft>
            </a:pPr>
            <a:r>
              <a:rPr lang="en-US" sz="3200" dirty="0"/>
              <a:t>Discover new event sources</a:t>
            </a:r>
          </a:p>
          <a:p>
            <a:pPr lvl="1">
              <a:spcAft>
                <a:spcPts val="3000"/>
              </a:spcAft>
            </a:pPr>
            <a:r>
              <a:rPr lang="en-US" sz="3200" dirty="0"/>
              <a:t>Configures external event sources</a:t>
            </a:r>
          </a:p>
          <a:p>
            <a:pPr lvl="1">
              <a:spcAft>
                <a:spcPts val="3000"/>
              </a:spcAft>
            </a:pPr>
            <a:r>
              <a:rPr lang="en-US" sz="3200" dirty="0"/>
              <a:t>Write new 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88CD1-08A7-FE41-90AE-BBA776238015}"/>
              </a:ext>
            </a:extLst>
          </p:cNvPr>
          <p:cNvSpPr txBox="1"/>
          <p:nvPr/>
        </p:nvSpPr>
        <p:spPr>
          <a:xfrm>
            <a:off x="815889" y="1757888"/>
            <a:ext cx="62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1"/>
                </a:solidFill>
                <a:latin typeface="+mj-lt"/>
                <a:ea typeface="IBM Plex Sans" charset="0"/>
                <a:cs typeface="IBM Plex Sans" charset="0"/>
              </a:rPr>
              <a:t>User Perspective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6300A-5B26-A145-A1BE-D9F47D9A8669}"/>
              </a:ext>
            </a:extLst>
          </p:cNvPr>
          <p:cNvSpPr txBox="1"/>
          <p:nvPr/>
        </p:nvSpPr>
        <p:spPr>
          <a:xfrm>
            <a:off x="8557119" y="1757888"/>
            <a:ext cx="62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1"/>
                </a:solidFill>
                <a:latin typeface="+mj-lt"/>
                <a:ea typeface="IBM Plex Sans" charset="0"/>
                <a:cs typeface="IBM Plex Sans" charset="0"/>
              </a:rPr>
              <a:t>Benefits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FF92CBB-FD9B-9E44-9BC1-A2C0456E2BC4}"/>
              </a:ext>
            </a:extLst>
          </p:cNvPr>
          <p:cNvSpPr txBox="1">
            <a:spLocks/>
          </p:cNvSpPr>
          <p:nvPr/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5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A9BD122B-BC96-5147-B73D-DDC0ABC30C0F}"/>
              </a:ext>
            </a:extLst>
          </p:cNvPr>
          <p:cNvSpPr/>
          <p:nvPr/>
        </p:nvSpPr>
        <p:spPr bwMode="auto">
          <a:xfrm>
            <a:off x="420623" y="1828800"/>
            <a:ext cx="17410041" cy="713102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51385"/>
            <a:ext cx="6605017" cy="1028863"/>
          </a:xfrm>
        </p:spPr>
        <p:txBody>
          <a:bodyPr/>
          <a:lstStyle/>
          <a:p>
            <a:r>
              <a:rPr lang="en-US" dirty="0"/>
              <a:t>Knative </a:t>
            </a:r>
            <a:r>
              <a:rPr lang="en-US" b="1" u="sng" dirty="0"/>
              <a:t>Eventing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2710871" y="15188114"/>
            <a:ext cx="1659485" cy="92800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4173200" y="9584667"/>
            <a:ext cx="3657464" cy="333683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FF92CBB-FD9B-9E44-9BC1-A2C0456E2BC4}"/>
              </a:ext>
            </a:extLst>
          </p:cNvPr>
          <p:cNvSpPr txBox="1">
            <a:spLocks/>
          </p:cNvSpPr>
          <p:nvPr/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799CC8-5872-9547-A87F-939A3386BFD8}"/>
              </a:ext>
            </a:extLst>
          </p:cNvPr>
          <p:cNvSpPr/>
          <p:nvPr/>
        </p:nvSpPr>
        <p:spPr bwMode="auto">
          <a:xfrm>
            <a:off x="781325" y="2488843"/>
            <a:ext cx="3216219" cy="1610833"/>
          </a:xfrm>
          <a:prstGeom prst="rect">
            <a:avLst/>
          </a:prstGeom>
          <a:solidFill>
            <a:srgbClr val="FF0000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FB909-67AC-8A41-AEA3-6870033AD6AD}"/>
              </a:ext>
            </a:extLst>
          </p:cNvPr>
          <p:cNvSpPr/>
          <p:nvPr/>
        </p:nvSpPr>
        <p:spPr bwMode="auto">
          <a:xfrm>
            <a:off x="4961034" y="4740765"/>
            <a:ext cx="3216219" cy="1610833"/>
          </a:xfrm>
          <a:prstGeom prst="rect">
            <a:avLst/>
          </a:prstGeom>
          <a:solidFill>
            <a:srgbClr val="7030A0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49E1EF-4EC4-4E46-9A81-A544EFAE009A}"/>
              </a:ext>
            </a:extLst>
          </p:cNvPr>
          <p:cNvSpPr/>
          <p:nvPr/>
        </p:nvSpPr>
        <p:spPr bwMode="auto">
          <a:xfrm>
            <a:off x="8541821" y="2488843"/>
            <a:ext cx="3216219" cy="161083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E7386-40EC-A040-92DB-3F3D6CF042AF}"/>
              </a:ext>
            </a:extLst>
          </p:cNvPr>
          <p:cNvSpPr/>
          <p:nvPr/>
        </p:nvSpPr>
        <p:spPr bwMode="auto">
          <a:xfrm>
            <a:off x="14376029" y="2488843"/>
            <a:ext cx="3216219" cy="16108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9F8696-475A-8B45-876C-94491EA2A4A6}"/>
              </a:ext>
            </a:extLst>
          </p:cNvPr>
          <p:cNvSpPr txBox="1"/>
          <p:nvPr/>
        </p:nvSpPr>
        <p:spPr>
          <a:xfrm>
            <a:off x="781325" y="2512418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CronJobSource</a:t>
            </a:r>
            <a:endParaRPr lang="en-US" sz="2800" dirty="0">
              <a:solidFill>
                <a:schemeClr val="bg1"/>
              </a:solidFill>
              <a:latin typeface="+mj-lt"/>
              <a:ea typeface="IBM Plex Sans" charset="0"/>
              <a:cs typeface="IBM Plex Sans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D5C125-191F-9848-8E63-BDE4B8F4AD71}"/>
              </a:ext>
            </a:extLst>
          </p:cNvPr>
          <p:cNvSpPr txBox="1"/>
          <p:nvPr/>
        </p:nvSpPr>
        <p:spPr>
          <a:xfrm>
            <a:off x="836784" y="8041089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Source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F0A9B6-4537-1E44-B9E9-5DD8F9D70655}"/>
              </a:ext>
            </a:extLst>
          </p:cNvPr>
          <p:cNvSpPr txBox="1"/>
          <p:nvPr/>
        </p:nvSpPr>
        <p:spPr>
          <a:xfrm>
            <a:off x="8541821" y="2512418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Trigger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5E5BDC-2D96-544F-BD4A-206A3B030A01}"/>
              </a:ext>
            </a:extLst>
          </p:cNvPr>
          <p:cNvSpPr txBox="1"/>
          <p:nvPr/>
        </p:nvSpPr>
        <p:spPr>
          <a:xfrm>
            <a:off x="14388322" y="2761666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Source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32798E-A257-4F4A-AEE6-D8E3E702706D}"/>
              </a:ext>
            </a:extLst>
          </p:cNvPr>
          <p:cNvSpPr txBox="1"/>
          <p:nvPr/>
        </p:nvSpPr>
        <p:spPr>
          <a:xfrm>
            <a:off x="4980514" y="5251140"/>
            <a:ext cx="319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IBM Plex Sans" charset="0"/>
                <a:cs typeface="IBM Plex Sans" charset="0"/>
              </a:rPr>
              <a:t>Broker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7F610C-BDCF-F24E-B249-ED7E2FB86BCE}"/>
              </a:ext>
            </a:extLst>
          </p:cNvPr>
          <p:cNvSpPr/>
          <p:nvPr/>
        </p:nvSpPr>
        <p:spPr bwMode="auto">
          <a:xfrm>
            <a:off x="10452534" y="4241987"/>
            <a:ext cx="2653365" cy="257568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B8B0C3-0561-D343-8975-7EB31FC2E8CE}"/>
              </a:ext>
            </a:extLst>
          </p:cNvPr>
          <p:cNvSpPr txBox="1"/>
          <p:nvPr/>
        </p:nvSpPr>
        <p:spPr>
          <a:xfrm>
            <a:off x="10645049" y="4316650"/>
            <a:ext cx="226833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+mj-lt"/>
                <a:ea typeface="IBM Plex Sans" charset="0"/>
                <a:cs typeface="IBM Plex Sans" charset="0"/>
              </a:rPr>
              <a:t>Registry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33C6D-6A4A-1847-BFE9-4A4774DCAE7C}"/>
              </a:ext>
            </a:extLst>
          </p:cNvPr>
          <p:cNvSpPr txBox="1"/>
          <p:nvPr/>
        </p:nvSpPr>
        <p:spPr>
          <a:xfrm>
            <a:off x="1279913" y="3401429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Events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FE59FC-101E-0643-A419-2CC76B6B1146}"/>
              </a:ext>
            </a:extLst>
          </p:cNvPr>
          <p:cNvSpPr txBox="1"/>
          <p:nvPr/>
        </p:nvSpPr>
        <p:spPr>
          <a:xfrm>
            <a:off x="1263683" y="7150833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Events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98183437-2B6F-6246-89EE-67E60B87E691}"/>
              </a:ext>
            </a:extLst>
          </p:cNvPr>
          <p:cNvSpPr/>
          <p:nvPr/>
        </p:nvSpPr>
        <p:spPr bwMode="auto">
          <a:xfrm>
            <a:off x="2412314" y="3296005"/>
            <a:ext cx="644453" cy="649603"/>
          </a:xfrm>
          <a:prstGeom prst="foldedCorner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EAE702-D156-1741-B530-CDD44597E9DF}"/>
              </a:ext>
            </a:extLst>
          </p:cNvPr>
          <p:cNvSpPr txBox="1"/>
          <p:nvPr/>
        </p:nvSpPr>
        <p:spPr>
          <a:xfrm>
            <a:off x="9277557" y="3327369"/>
            <a:ext cx="1632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filter=</a:t>
            </a:r>
            <a:r>
              <a:rPr lang="en-US" sz="2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cron</a:t>
            </a:r>
            <a:endParaRPr lang="en-US" sz="2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48432A-A05C-2746-95C5-12D4749CF887}"/>
              </a:ext>
            </a:extLst>
          </p:cNvPr>
          <p:cNvSpPr txBox="1"/>
          <p:nvPr/>
        </p:nvSpPr>
        <p:spPr>
          <a:xfrm>
            <a:off x="9277557" y="783121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filter=</a:t>
            </a:r>
          </a:p>
        </p:txBody>
      </p:sp>
      <p:sp>
        <p:nvSpPr>
          <p:cNvPr id="41" name="Folded Corner 40">
            <a:extLst>
              <a:ext uri="{FF2B5EF4-FFF2-40B4-BE49-F238E27FC236}">
                <a16:creationId xmlns:a16="http://schemas.microsoft.com/office/drawing/2014/main" id="{DAB168B4-B449-FF44-825F-FFCB0414D9A5}"/>
              </a:ext>
            </a:extLst>
          </p:cNvPr>
          <p:cNvSpPr/>
          <p:nvPr/>
        </p:nvSpPr>
        <p:spPr bwMode="auto">
          <a:xfrm>
            <a:off x="12638128" y="3386480"/>
            <a:ext cx="644453" cy="649603"/>
          </a:xfrm>
          <a:prstGeom prst="foldedCorner">
            <a:avLst/>
          </a:prstGeom>
          <a:solidFill>
            <a:srgbClr val="FF00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33EBD374-9CC0-8042-B635-E1242C4C9E73}"/>
              </a:ext>
            </a:extLst>
          </p:cNvPr>
          <p:cNvSpPr/>
          <p:nvPr/>
        </p:nvSpPr>
        <p:spPr bwMode="auto">
          <a:xfrm>
            <a:off x="12733182" y="3494913"/>
            <a:ext cx="372717" cy="413710"/>
          </a:xfrm>
          <a:prstGeom prst="lightningBol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1425B9-287C-7C49-A67C-A5D3B8E36FAB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2379694" y="4099676"/>
            <a:ext cx="9741" cy="141307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F000D8A-D69A-A947-BF4F-2CBC84398DD4}"/>
              </a:ext>
            </a:extLst>
          </p:cNvPr>
          <p:cNvCxnSpPr>
            <a:cxnSpLocks/>
            <a:endCxn id="30" idx="1"/>
          </p:cNvCxnSpPr>
          <p:nvPr/>
        </p:nvCxnSpPr>
        <p:spPr bwMode="auto">
          <a:xfrm>
            <a:off x="2379694" y="5512750"/>
            <a:ext cx="260082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Folded Corner 50">
            <a:extLst>
              <a:ext uri="{FF2B5EF4-FFF2-40B4-BE49-F238E27FC236}">
                <a16:creationId xmlns:a16="http://schemas.microsoft.com/office/drawing/2014/main" id="{A4676714-A119-4844-AF93-AE24D171D9EE}"/>
              </a:ext>
            </a:extLst>
          </p:cNvPr>
          <p:cNvSpPr/>
          <p:nvPr/>
        </p:nvSpPr>
        <p:spPr bwMode="auto">
          <a:xfrm>
            <a:off x="3263681" y="5205420"/>
            <a:ext cx="644453" cy="649603"/>
          </a:xfrm>
          <a:prstGeom prst="foldedCorner">
            <a:avLst/>
          </a:prstGeom>
          <a:solidFill>
            <a:srgbClr val="FF00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50C705CA-6CBF-454D-89B3-9601D948709F}"/>
              </a:ext>
            </a:extLst>
          </p:cNvPr>
          <p:cNvCxnSpPr>
            <a:stCxn id="20" idx="1"/>
            <a:endCxn id="19" idx="0"/>
          </p:cNvCxnSpPr>
          <p:nvPr/>
        </p:nvCxnSpPr>
        <p:spPr bwMode="auto">
          <a:xfrm rot="10800000" flipV="1">
            <a:off x="6569145" y="3294259"/>
            <a:ext cx="1972677" cy="1446505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16BF9A3-3B1B-B446-AA8E-36130155B096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 bwMode="auto">
          <a:xfrm>
            <a:off x="11758040" y="3294260"/>
            <a:ext cx="2617989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D41A1F8-206B-4444-83D6-EAF35D90E621}"/>
              </a:ext>
            </a:extLst>
          </p:cNvPr>
          <p:cNvSpPr txBox="1"/>
          <p:nvPr/>
        </p:nvSpPr>
        <p:spPr>
          <a:xfrm>
            <a:off x="15248360" y="3213263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(Callable)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67CA5C-5919-8348-AA4F-50D535D54FAD}"/>
              </a:ext>
            </a:extLst>
          </p:cNvPr>
          <p:cNvSpPr txBox="1"/>
          <p:nvPr/>
        </p:nvSpPr>
        <p:spPr>
          <a:xfrm>
            <a:off x="12356350" y="2835583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subscribe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EF6D1A-8338-C544-9CEF-436EF8068D26}"/>
              </a:ext>
            </a:extLst>
          </p:cNvPr>
          <p:cNvSpPr txBox="1"/>
          <p:nvPr/>
        </p:nvSpPr>
        <p:spPr>
          <a:xfrm>
            <a:off x="6681926" y="2836835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ingress</a:t>
            </a:r>
          </a:p>
        </p:txBody>
      </p:sp>
      <p:sp>
        <p:nvSpPr>
          <p:cNvPr id="72" name="Folded Corner 71">
            <a:extLst>
              <a:ext uri="{FF2B5EF4-FFF2-40B4-BE49-F238E27FC236}">
                <a16:creationId xmlns:a16="http://schemas.microsoft.com/office/drawing/2014/main" id="{3562EB19-1024-8645-AFBF-0C2B4C524E56}"/>
              </a:ext>
            </a:extLst>
          </p:cNvPr>
          <p:cNvSpPr/>
          <p:nvPr/>
        </p:nvSpPr>
        <p:spPr bwMode="auto">
          <a:xfrm>
            <a:off x="10581658" y="5293224"/>
            <a:ext cx="644453" cy="649603"/>
          </a:xfrm>
          <a:prstGeom prst="foldedCorner">
            <a:avLst/>
          </a:prstGeom>
          <a:solidFill>
            <a:srgbClr val="FF00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6F4CC6C-2DDA-974D-AF7C-081E345BB6D1}"/>
              </a:ext>
            </a:extLst>
          </p:cNvPr>
          <p:cNvCxnSpPr/>
          <p:nvPr/>
        </p:nvCxnSpPr>
        <p:spPr bwMode="auto">
          <a:xfrm>
            <a:off x="11295151" y="5647478"/>
            <a:ext cx="549648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A252B2-C8A7-5F4D-8CE2-9666BF7D3667}"/>
              </a:ext>
            </a:extLst>
          </p:cNvPr>
          <p:cNvCxnSpPr>
            <a:cxnSpLocks/>
          </p:cNvCxnSpPr>
          <p:nvPr/>
        </p:nvCxnSpPr>
        <p:spPr bwMode="auto">
          <a:xfrm>
            <a:off x="10452534" y="5211307"/>
            <a:ext cx="265336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3464930-944A-F448-8C29-2075187462DC}"/>
              </a:ext>
            </a:extLst>
          </p:cNvPr>
          <p:cNvCxnSpPr/>
          <p:nvPr/>
        </p:nvCxnSpPr>
        <p:spPr bwMode="auto">
          <a:xfrm>
            <a:off x="12256216" y="5671343"/>
            <a:ext cx="549648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5C38C4B-4266-874E-A61D-51369F54EC31}"/>
              </a:ext>
            </a:extLst>
          </p:cNvPr>
          <p:cNvSpPr txBox="1"/>
          <p:nvPr/>
        </p:nvSpPr>
        <p:spPr>
          <a:xfrm>
            <a:off x="11076677" y="4860689"/>
            <a:ext cx="2074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latin typeface="IBM Plex Sans" charset="0"/>
                <a:ea typeface="IBM Plex Sans" charset="0"/>
                <a:cs typeface="IBM Plex Sans" charset="0"/>
              </a:rPr>
              <a:t>source  schema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7713067-DEAA-274B-B0D4-A1CA8D4C5231}"/>
              </a:ext>
            </a:extLst>
          </p:cNvPr>
          <p:cNvCxnSpPr>
            <a:cxnSpLocks/>
          </p:cNvCxnSpPr>
          <p:nvPr/>
        </p:nvCxnSpPr>
        <p:spPr bwMode="auto">
          <a:xfrm>
            <a:off x="10452534" y="6018083"/>
            <a:ext cx="265336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2D0632-687E-0C40-8FDC-1C0D2E3E8B91}"/>
              </a:ext>
            </a:extLst>
          </p:cNvPr>
          <p:cNvCxnSpPr>
            <a:cxnSpLocks/>
          </p:cNvCxnSpPr>
          <p:nvPr/>
        </p:nvCxnSpPr>
        <p:spPr bwMode="auto">
          <a:xfrm>
            <a:off x="11992458" y="5211306"/>
            <a:ext cx="21602" cy="162944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1165E48-942D-A842-9E4F-696A904FD40C}"/>
              </a:ext>
            </a:extLst>
          </p:cNvPr>
          <p:cNvCxnSpPr>
            <a:cxnSpLocks/>
            <a:stCxn id="30" idx="3"/>
          </p:cNvCxnSpPr>
          <p:nvPr/>
        </p:nvCxnSpPr>
        <p:spPr bwMode="auto">
          <a:xfrm>
            <a:off x="8177253" y="5512750"/>
            <a:ext cx="2275281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AEE9891-B650-554D-AE97-1E6F35E5CAEE}"/>
              </a:ext>
            </a:extLst>
          </p:cNvPr>
          <p:cNvSpPr txBox="1"/>
          <p:nvPr/>
        </p:nvSpPr>
        <p:spPr>
          <a:xfrm>
            <a:off x="457332" y="1906967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1" dirty="0">
                <a:latin typeface="IBM Plex Sans" charset="0"/>
                <a:ea typeface="IBM Plex Sans" charset="0"/>
                <a:cs typeface="IBM Plex Sans" charset="0"/>
              </a:rPr>
              <a:t>Namespace</a:t>
            </a:r>
          </a:p>
        </p:txBody>
      </p:sp>
    </p:spTree>
    <p:extLst>
      <p:ext uri="{BB962C8B-B14F-4D97-AF65-F5344CB8AC3E}">
        <p14:creationId xmlns:p14="http://schemas.microsoft.com/office/powerpoint/2010/main" val="236812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FE3A-E59E-2849-9F38-81F609F8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DF021-154C-5549-9180-45BA55E92C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EFA45C-4965-7F46-8765-14B127276E26}"/>
              </a:ext>
            </a:extLst>
          </p:cNvPr>
          <p:cNvGrpSpPr/>
          <p:nvPr/>
        </p:nvGrpSpPr>
        <p:grpSpPr>
          <a:xfrm>
            <a:off x="3699162" y="3283528"/>
            <a:ext cx="1828800" cy="1828800"/>
            <a:chOff x="2618508" y="3262746"/>
            <a:chExt cx="1828800" cy="18288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1D7B492-2157-E842-B79F-18D35278B0F9}"/>
                </a:ext>
              </a:extLst>
            </p:cNvPr>
            <p:cNvSpPr/>
            <p:nvPr/>
          </p:nvSpPr>
          <p:spPr bwMode="auto">
            <a:xfrm>
              <a:off x="2618508" y="32627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D4E0DC-E4F1-3F49-BDEE-315E81047D76}"/>
                </a:ext>
              </a:extLst>
            </p:cNvPr>
            <p:cNvSpPr txBox="1"/>
            <p:nvPr/>
          </p:nvSpPr>
          <p:spPr>
            <a:xfrm>
              <a:off x="3281377" y="3747892"/>
              <a:ext cx="5229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4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EED5B-ED8D-844E-B1CB-E3A5E8C606A3}"/>
              </a:ext>
            </a:extLst>
          </p:cNvPr>
          <p:cNvGrpSpPr/>
          <p:nvPr/>
        </p:nvGrpSpPr>
        <p:grpSpPr>
          <a:xfrm>
            <a:off x="7890163" y="3332018"/>
            <a:ext cx="1828800" cy="1828800"/>
            <a:chOff x="7197435" y="3207327"/>
            <a:chExt cx="1828800" cy="18288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D5D50BD-E0AF-CF4A-84A9-EBB93D5E25B5}"/>
                </a:ext>
              </a:extLst>
            </p:cNvPr>
            <p:cNvSpPr/>
            <p:nvPr/>
          </p:nvSpPr>
          <p:spPr bwMode="auto">
            <a:xfrm>
              <a:off x="7197435" y="3207327"/>
              <a:ext cx="1828800" cy="1828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15E74-739D-6348-A4C1-96D8E541E9D6}"/>
                </a:ext>
              </a:extLst>
            </p:cNvPr>
            <p:cNvSpPr txBox="1"/>
            <p:nvPr/>
          </p:nvSpPr>
          <p:spPr>
            <a:xfrm>
              <a:off x="7839522" y="3713256"/>
              <a:ext cx="5229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4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AB1E6-B9A6-B042-ABC8-FF21D2D981EA}"/>
              </a:ext>
            </a:extLst>
          </p:cNvPr>
          <p:cNvGrpSpPr/>
          <p:nvPr/>
        </p:nvGrpSpPr>
        <p:grpSpPr>
          <a:xfrm>
            <a:off x="12081164" y="3228109"/>
            <a:ext cx="1828800" cy="1828800"/>
            <a:chOff x="11790218" y="3207327"/>
            <a:chExt cx="1828800" cy="18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281EE8-3CF6-024C-A60B-32893911F1E6}"/>
                </a:ext>
              </a:extLst>
            </p:cNvPr>
            <p:cNvSpPr/>
            <p:nvPr/>
          </p:nvSpPr>
          <p:spPr bwMode="auto">
            <a:xfrm>
              <a:off x="11790218" y="3207327"/>
              <a:ext cx="1828800" cy="1828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627C3D-6FCF-EC43-8496-86E413F5F2E8}"/>
                </a:ext>
              </a:extLst>
            </p:cNvPr>
            <p:cNvSpPr txBox="1"/>
            <p:nvPr/>
          </p:nvSpPr>
          <p:spPr>
            <a:xfrm>
              <a:off x="12480795" y="3699401"/>
              <a:ext cx="5229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4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3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5F66F5-D7AB-1349-B5AF-3DB967A288C5}"/>
              </a:ext>
            </a:extLst>
          </p:cNvPr>
          <p:cNvCxnSpPr>
            <a:stCxn id="4" idx="6"/>
          </p:cNvCxnSpPr>
          <p:nvPr/>
        </p:nvCxnSpPr>
        <p:spPr bwMode="auto">
          <a:xfrm flipV="1">
            <a:off x="5527962" y="4177145"/>
            <a:ext cx="2306783" cy="20783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7AAA15-B0C8-DB46-8B22-D5A3E032024D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>
            <a:off x="9767455" y="4142509"/>
            <a:ext cx="2313709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CF32B1-1D7C-DE42-A41A-73A6C444B5E2}"/>
              </a:ext>
            </a:extLst>
          </p:cNvPr>
          <p:cNvCxnSpPr>
            <a:cxnSpLocks/>
          </p:cNvCxnSpPr>
          <p:nvPr/>
        </p:nvCxnSpPr>
        <p:spPr bwMode="auto">
          <a:xfrm>
            <a:off x="13944600" y="4024746"/>
            <a:ext cx="4343400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B6CCFD-BBF0-1040-A990-CBAAB2A06FBE}"/>
              </a:ext>
            </a:extLst>
          </p:cNvPr>
          <p:cNvSpPr txBox="1"/>
          <p:nvPr/>
        </p:nvSpPr>
        <p:spPr>
          <a:xfrm>
            <a:off x="4590633" y="5251111"/>
            <a:ext cx="2109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1DB5BC-51E9-7545-8E21-8CCCB77376AD}"/>
              </a:ext>
            </a:extLst>
          </p:cNvPr>
          <p:cNvSpPr txBox="1"/>
          <p:nvPr/>
        </p:nvSpPr>
        <p:spPr>
          <a:xfrm>
            <a:off x="8982524" y="5251111"/>
            <a:ext cx="244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Registry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84024C-18B5-2949-8A2A-9DB0DBB6AE9E}"/>
              </a:ext>
            </a:extLst>
          </p:cNvPr>
          <p:cNvSpPr txBox="1"/>
          <p:nvPr/>
        </p:nvSpPr>
        <p:spPr>
          <a:xfrm>
            <a:off x="13249724" y="5251111"/>
            <a:ext cx="2132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Trigger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A7502C7-75B4-FF4C-9340-350239A70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89AD24-F7B5-A74D-BC40-5E66F2A52809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460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7C92-5F0F-5545-9BB7-60F4B60A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175" y="458590"/>
            <a:ext cx="10205335" cy="753512"/>
          </a:xfrm>
        </p:spPr>
        <p:txBody>
          <a:bodyPr/>
          <a:lstStyle/>
          <a:p>
            <a:r>
              <a:rPr lang="en-US" dirty="0"/>
              <a:t>Source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364F0-F0FB-6244-84AA-69A9E6C63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7D29E-99FF-504C-A6D5-9C9E311221FD}"/>
              </a:ext>
            </a:extLst>
          </p:cNvPr>
          <p:cNvSpPr txBox="1"/>
          <p:nvPr/>
        </p:nvSpPr>
        <p:spPr>
          <a:xfrm>
            <a:off x="436417" y="1600200"/>
            <a:ext cx="17498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$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kubectl</a:t>
            </a: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 apply -f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source.yaml</a:t>
            </a:r>
            <a:endParaRPr lang="en-US" sz="4000" dirty="0">
              <a:solidFill>
                <a:schemeClr val="tx1"/>
              </a:solidFill>
              <a:latin typeface="Courier" pitchFamily="2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456B-4406-FC41-A421-471CC35F1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18FF35-6FEE-2F47-8E9A-C76FD099173F}"/>
              </a:ext>
            </a:extLst>
          </p:cNvPr>
          <p:cNvGrpSpPr/>
          <p:nvPr/>
        </p:nvGrpSpPr>
        <p:grpSpPr>
          <a:xfrm>
            <a:off x="436417" y="94089"/>
            <a:ext cx="1261242" cy="1324305"/>
            <a:chOff x="2618508" y="3262746"/>
            <a:chExt cx="1828800" cy="18288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6FDECF-BBFD-614E-BF27-2B395CE5DAC0}"/>
                </a:ext>
              </a:extLst>
            </p:cNvPr>
            <p:cNvSpPr/>
            <p:nvPr/>
          </p:nvSpPr>
          <p:spPr bwMode="auto">
            <a:xfrm>
              <a:off x="2618508" y="32627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FA27E-87AA-4044-9C4F-A0610FE7AB0B}"/>
                </a:ext>
              </a:extLst>
            </p:cNvPr>
            <p:cNvSpPr txBox="1"/>
            <p:nvPr/>
          </p:nvSpPr>
          <p:spPr>
            <a:xfrm>
              <a:off x="3281377" y="3747891"/>
              <a:ext cx="714042" cy="977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4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1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17C22A3-8889-3B44-9155-94D9A899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546" y="2529993"/>
            <a:ext cx="12074908" cy="6166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8840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Callout 1 (No Border) 11">
            <a:extLst>
              <a:ext uri="{FF2B5EF4-FFF2-40B4-BE49-F238E27FC236}">
                <a16:creationId xmlns:a16="http://schemas.microsoft.com/office/drawing/2014/main" id="{629AD821-F5DF-D349-BDDE-84728CC6C706}"/>
              </a:ext>
            </a:extLst>
          </p:cNvPr>
          <p:cNvSpPr/>
          <p:nvPr/>
        </p:nvSpPr>
        <p:spPr bwMode="auto">
          <a:xfrm>
            <a:off x="5896303" y="5029952"/>
            <a:ext cx="6574221" cy="1726929"/>
          </a:xfrm>
          <a:prstGeom prst="callout1">
            <a:avLst>
              <a:gd name="adj1" fmla="val 16924"/>
              <a:gd name="adj2" fmla="val -3057"/>
              <a:gd name="adj3" fmla="val -66433"/>
              <a:gd name="adj4" fmla="val -9796"/>
            </a:avLst>
          </a:prstGeom>
          <a:solidFill>
            <a:schemeClr val="accent2">
              <a:lumMod val="50000"/>
            </a:schemeClr>
          </a:solidFill>
          <a:ln w="1270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47C92-5F0F-5545-9BB7-60F4B60A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175" y="458590"/>
            <a:ext cx="10205335" cy="753512"/>
          </a:xfrm>
        </p:spPr>
        <p:txBody>
          <a:bodyPr/>
          <a:lstStyle/>
          <a:p>
            <a:r>
              <a:rPr lang="en-US" dirty="0"/>
              <a:t>Registry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364F0-F0FB-6244-84AA-69A9E6C63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7D29E-99FF-504C-A6D5-9C9E311221FD}"/>
              </a:ext>
            </a:extLst>
          </p:cNvPr>
          <p:cNvSpPr txBox="1"/>
          <p:nvPr/>
        </p:nvSpPr>
        <p:spPr>
          <a:xfrm>
            <a:off x="436417" y="1600200"/>
            <a:ext cx="17498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$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kubectl</a:t>
            </a: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 get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eventtypes</a:t>
            </a:r>
            <a:endParaRPr lang="en-US" sz="4000" dirty="0">
              <a:solidFill>
                <a:schemeClr val="tx1"/>
              </a:solidFill>
              <a:latin typeface="Courier" pitchFamily="2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456B-4406-FC41-A421-471CC35F1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18FF35-6FEE-2F47-8E9A-C76FD099173F}"/>
              </a:ext>
            </a:extLst>
          </p:cNvPr>
          <p:cNvGrpSpPr/>
          <p:nvPr/>
        </p:nvGrpSpPr>
        <p:grpSpPr>
          <a:xfrm>
            <a:off x="436417" y="94089"/>
            <a:ext cx="1261242" cy="1324305"/>
            <a:chOff x="2618508" y="3262746"/>
            <a:chExt cx="1828800" cy="18288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6FDECF-BBFD-614E-BF27-2B395CE5DAC0}"/>
                </a:ext>
              </a:extLst>
            </p:cNvPr>
            <p:cNvSpPr/>
            <p:nvPr/>
          </p:nvSpPr>
          <p:spPr bwMode="auto">
            <a:xfrm>
              <a:off x="2618508" y="32627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BFA27E-87AA-4044-9C4F-A0610FE7AB0B}"/>
                </a:ext>
              </a:extLst>
            </p:cNvPr>
            <p:cNvSpPr txBox="1"/>
            <p:nvPr/>
          </p:nvSpPr>
          <p:spPr>
            <a:xfrm>
              <a:off x="3281377" y="3747891"/>
              <a:ext cx="714042" cy="977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4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2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48A5031-10D1-154E-B0E1-41325C651033}"/>
              </a:ext>
            </a:extLst>
          </p:cNvPr>
          <p:cNvSpPr txBox="1"/>
          <p:nvPr/>
        </p:nvSpPr>
        <p:spPr>
          <a:xfrm>
            <a:off x="222327" y="2908702"/>
            <a:ext cx="17843346" cy="630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b="1" dirty="0">
                <a:latin typeface="Courier New" panose="02070309020205020404" pitchFamily="49" charset="0"/>
                <a:ea typeface="IBM Plex Sans" charset="0"/>
                <a:cs typeface="Courier New" panose="02070309020205020404" pitchFamily="49" charset="0"/>
              </a:rPr>
              <a:t>NAME                              TYPE                        SOURCE                                                                  SCHEMA   BROKER    </a:t>
            </a:r>
          </a:p>
          <a:p>
            <a:pPr>
              <a:spcAft>
                <a:spcPts val="600"/>
              </a:spcAft>
            </a:pPr>
            <a:r>
              <a:rPr lang="en-US" sz="1500" b="1" dirty="0">
                <a:latin typeface="Courier New" panose="02070309020205020404" pitchFamily="49" charset="0"/>
                <a:ea typeface="IBM Plex Sans" charset="0"/>
                <a:cs typeface="Courier New" panose="02070309020205020404" pitchFamily="49" charset="0"/>
              </a:rPr>
              <a:t>dev.knative.cronjob.event-z7th8   </a:t>
            </a:r>
            <a:r>
              <a:rPr lang="en-US" sz="1500" b="1" dirty="0" err="1">
                <a:latin typeface="Courier New" panose="02070309020205020404" pitchFamily="49" charset="0"/>
                <a:ea typeface="IBM Plex Sans" charset="0"/>
                <a:cs typeface="Courier New" panose="02070309020205020404" pitchFamily="49" charset="0"/>
              </a:rPr>
              <a:t>dev.knative.cronjob.event</a:t>
            </a:r>
            <a:r>
              <a:rPr lang="en-US" sz="1500" b="1" dirty="0">
                <a:latin typeface="Courier New" panose="02070309020205020404" pitchFamily="49" charset="0"/>
                <a:ea typeface="IBM Plex Sans" charset="0"/>
                <a:cs typeface="Courier New" panose="02070309020205020404" pitchFamily="49" charset="0"/>
              </a:rPr>
              <a:t>   /</a:t>
            </a:r>
            <a:r>
              <a:rPr lang="en-US" sz="1500" b="1" dirty="0" err="1">
                <a:latin typeface="Courier New" panose="02070309020205020404" pitchFamily="49" charset="0"/>
                <a:ea typeface="IBM Plex Sans" charset="0"/>
                <a:cs typeface="Courier New" panose="02070309020205020404" pitchFamily="49" charset="0"/>
              </a:rPr>
              <a:t>apis</a:t>
            </a:r>
            <a:r>
              <a:rPr lang="en-US" sz="1500" b="1" dirty="0">
                <a:latin typeface="Courier New" panose="02070309020205020404" pitchFamily="49" charset="0"/>
                <a:ea typeface="IBM Plex Sans" charset="0"/>
                <a:cs typeface="Courier New" panose="02070309020205020404" pitchFamily="49" charset="0"/>
              </a:rPr>
              <a:t>/v1/namespaces/default/</a:t>
            </a:r>
            <a:r>
              <a:rPr lang="en-US" sz="1500" b="1" dirty="0" err="1">
                <a:latin typeface="Courier New" panose="02070309020205020404" pitchFamily="49" charset="0"/>
                <a:ea typeface="IBM Plex Sans" charset="0"/>
                <a:cs typeface="Courier New" panose="02070309020205020404" pitchFamily="49" charset="0"/>
              </a:rPr>
              <a:t>cronjobsources</a:t>
            </a:r>
            <a:r>
              <a:rPr lang="en-US" sz="1500" b="1" dirty="0">
                <a:latin typeface="Courier New" panose="02070309020205020404" pitchFamily="49" charset="0"/>
                <a:ea typeface="IBM Plex Sans" charset="0"/>
                <a:cs typeface="Courier New" panose="02070309020205020404" pitchFamily="49" charset="0"/>
              </a:rPr>
              <a:t>/test-cronjob-source-broker            default</a:t>
            </a:r>
            <a:endParaRPr lang="en-US" sz="1500" b="1" dirty="0">
              <a:solidFill>
                <a:schemeClr val="tx1"/>
              </a:solidFill>
              <a:latin typeface="Courier New" panose="02070309020205020404" pitchFamily="49" charset="0"/>
              <a:ea typeface="IBM Plex Sans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88AEF-B101-9F49-B61F-194A9DC2D479}"/>
              </a:ext>
            </a:extLst>
          </p:cNvPr>
          <p:cNvSpPr txBox="1"/>
          <p:nvPr/>
        </p:nvSpPr>
        <p:spPr>
          <a:xfrm>
            <a:off x="6366637" y="5531104"/>
            <a:ext cx="555472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Courier New" panose="02070309020205020404" pitchFamily="49" charset="0"/>
                <a:ea typeface="IBM Plex Sans" charset="0"/>
                <a:cs typeface="Courier New" panose="02070309020205020404" pitchFamily="49" charset="0"/>
              </a:rPr>
              <a:t>TYPE</a:t>
            </a:r>
          </a:p>
          <a:p>
            <a:pPr>
              <a:spcAft>
                <a:spcPts val="600"/>
              </a:spcAft>
            </a:pPr>
            <a:r>
              <a:rPr lang="en-US" sz="2800" b="1" dirty="0" err="1">
                <a:latin typeface="Courier New" panose="02070309020205020404" pitchFamily="49" charset="0"/>
                <a:ea typeface="IBM Plex Sans" charset="0"/>
                <a:cs typeface="Courier New" panose="02070309020205020404" pitchFamily="49" charset="0"/>
              </a:rPr>
              <a:t>dev.knative.cronjob.event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ea typeface="IBM Plex Sans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48B662-26C4-D04B-A52A-5B89E89F3A0A}"/>
              </a:ext>
            </a:extLst>
          </p:cNvPr>
          <p:cNvSpPr/>
          <p:nvPr/>
        </p:nvSpPr>
        <p:spPr bwMode="auto">
          <a:xfrm>
            <a:off x="4051738" y="2809238"/>
            <a:ext cx="3200400" cy="862671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883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7C92-5F0F-5545-9BB7-60F4B60A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162" y="274798"/>
            <a:ext cx="8284464" cy="1610834"/>
          </a:xfrm>
        </p:spPr>
        <p:txBody>
          <a:bodyPr/>
          <a:lstStyle/>
          <a:p>
            <a:r>
              <a:rPr lang="en-US" dirty="0"/>
              <a:t>Trigger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364F0-F0FB-6244-84AA-69A9E6C63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7D29E-99FF-504C-A6D5-9C9E311221FD}"/>
              </a:ext>
            </a:extLst>
          </p:cNvPr>
          <p:cNvSpPr txBox="1"/>
          <p:nvPr/>
        </p:nvSpPr>
        <p:spPr>
          <a:xfrm>
            <a:off x="436417" y="1600200"/>
            <a:ext cx="17498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$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kubectl</a:t>
            </a: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 apply -f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trigger.yaml</a:t>
            </a:r>
            <a:endParaRPr lang="en-US" sz="4000" dirty="0">
              <a:solidFill>
                <a:schemeClr val="tx1"/>
              </a:solidFill>
              <a:latin typeface="Courier" pitchFamily="2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456B-4406-FC41-A421-471CC35F1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29C2EC-8777-B34F-882F-018513C5389D}"/>
              </a:ext>
            </a:extLst>
          </p:cNvPr>
          <p:cNvGrpSpPr/>
          <p:nvPr/>
        </p:nvGrpSpPr>
        <p:grpSpPr>
          <a:xfrm>
            <a:off x="436417" y="94089"/>
            <a:ext cx="1261242" cy="1324305"/>
            <a:chOff x="2618508" y="3262746"/>
            <a:chExt cx="1828800" cy="18288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98BC12-DC4F-A846-8AC7-D90BAF5E9571}"/>
                </a:ext>
              </a:extLst>
            </p:cNvPr>
            <p:cNvSpPr/>
            <p:nvPr/>
          </p:nvSpPr>
          <p:spPr bwMode="auto">
            <a:xfrm>
              <a:off x="2618508" y="32627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44E8D2-BA31-4F47-B43A-A7E89F570641}"/>
                </a:ext>
              </a:extLst>
            </p:cNvPr>
            <p:cNvSpPr txBox="1"/>
            <p:nvPr/>
          </p:nvSpPr>
          <p:spPr>
            <a:xfrm>
              <a:off x="3281377" y="3747891"/>
              <a:ext cx="714042" cy="977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40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3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574E1C-8653-9C43-A7A1-707C83D5E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497" y="2659749"/>
            <a:ext cx="9207062" cy="605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66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7C92-5F0F-5545-9BB7-60F4B60A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27663"/>
            <a:ext cx="8741664" cy="707886"/>
          </a:xfrm>
        </p:spPr>
        <p:txBody>
          <a:bodyPr/>
          <a:lstStyle/>
          <a:p>
            <a:r>
              <a:rPr lang="en-US" dirty="0"/>
              <a:t>Custom Source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364F0-F0FB-6244-84AA-69A9E6C63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7D29E-99FF-504C-A6D5-9C9E311221FD}"/>
              </a:ext>
            </a:extLst>
          </p:cNvPr>
          <p:cNvSpPr txBox="1"/>
          <p:nvPr/>
        </p:nvSpPr>
        <p:spPr>
          <a:xfrm>
            <a:off x="436417" y="1600200"/>
            <a:ext cx="17498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$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kubectl</a:t>
            </a: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 apply -f container-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source.yaml</a:t>
            </a:r>
            <a:endParaRPr lang="en-US" sz="4000" dirty="0">
              <a:solidFill>
                <a:schemeClr val="tx1"/>
              </a:solidFill>
              <a:latin typeface="Courier" pitchFamily="2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456B-4406-FC41-A421-471CC35F1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05BD9-23AE-6A40-90C2-F020D005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92" y="3257872"/>
            <a:ext cx="8448508" cy="6326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CFD5F7-EFDC-BC4D-9435-F7438A5F8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012" y="3247404"/>
            <a:ext cx="8301606" cy="6080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550A36-3371-9B42-82BC-3E05CA19EAD3}"/>
              </a:ext>
            </a:extLst>
          </p:cNvPr>
          <p:cNvSpPr txBox="1"/>
          <p:nvPr/>
        </p:nvSpPr>
        <p:spPr>
          <a:xfrm>
            <a:off x="695493" y="2734652"/>
            <a:ext cx="479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>
                <a:latin typeface="Courier" pitchFamily="2" charset="0"/>
                <a:ea typeface="IBM Plex Sans" charset="0"/>
                <a:cs typeface="IBM Plex Sans" charset="0"/>
              </a:rPr>
              <a:t>container-</a:t>
            </a:r>
            <a:r>
              <a:rPr lang="en-US" sz="2800" dirty="0" err="1">
                <a:latin typeface="Courier" pitchFamily="2" charset="0"/>
                <a:ea typeface="IBM Plex Sans" charset="0"/>
                <a:cs typeface="IBM Plex Sans" charset="0"/>
              </a:rPr>
              <a:t>source.yaml</a:t>
            </a:r>
            <a:endParaRPr lang="en-US" sz="2800" dirty="0">
              <a:solidFill>
                <a:schemeClr val="tx1"/>
              </a:solidFill>
              <a:latin typeface="Courier" pitchFamily="2" charset="0"/>
              <a:ea typeface="IBM Plex Sans" charset="0"/>
              <a:cs typeface="IBM Plex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0D81F-862E-B145-8A8E-E4CD3CDEFE1D}"/>
              </a:ext>
            </a:extLst>
          </p:cNvPr>
          <p:cNvSpPr txBox="1"/>
          <p:nvPr/>
        </p:nvSpPr>
        <p:spPr>
          <a:xfrm>
            <a:off x="9529012" y="2760040"/>
            <a:ext cx="4790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dirty="0" err="1">
                <a:latin typeface="Courier" pitchFamily="2" charset="0"/>
                <a:ea typeface="IBM Plex Sans" charset="0"/>
                <a:cs typeface="IBM Plex Sans" charset="0"/>
              </a:rPr>
              <a:t>index.js</a:t>
            </a:r>
            <a:endParaRPr lang="en-US" sz="2800" dirty="0">
              <a:solidFill>
                <a:schemeClr val="tx1"/>
              </a:solidFill>
              <a:latin typeface="Courier" pitchFamily="2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36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3600D3-2DCA-1649-8FA0-089021D3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51385"/>
            <a:ext cx="9170416" cy="1610834"/>
          </a:xfrm>
        </p:spPr>
        <p:txBody>
          <a:bodyPr/>
          <a:lstStyle/>
          <a:p>
            <a:r>
              <a:rPr lang="en-US" dirty="0"/>
              <a:t>Serverless usage models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3201E-895C-E64B-8A33-BD180CF95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26F85-04F4-0E41-8A0E-B5E1A18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60" y="2133217"/>
            <a:ext cx="9875520" cy="618275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1FA5A5-9635-4041-B404-221E4196E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1C591-8772-C04F-BDA3-11073FB145EC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110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7C92-5F0F-5545-9BB7-60F4B60A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31" y="177259"/>
            <a:ext cx="8844323" cy="863265"/>
          </a:xfrm>
        </p:spPr>
        <p:txBody>
          <a:bodyPr/>
          <a:lstStyle/>
          <a:p>
            <a:r>
              <a:rPr lang="en-US" dirty="0"/>
              <a:t>user-container 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364F0-F0FB-6244-84AA-69A9E6C63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7D29E-99FF-504C-A6D5-9C9E311221FD}"/>
              </a:ext>
            </a:extLst>
          </p:cNvPr>
          <p:cNvSpPr txBox="1"/>
          <p:nvPr/>
        </p:nvSpPr>
        <p:spPr>
          <a:xfrm>
            <a:off x="436417" y="1600200"/>
            <a:ext cx="17498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$ stern event-display –n default -c user-container</a:t>
            </a:r>
            <a:endParaRPr lang="en-US" sz="4000" dirty="0">
              <a:solidFill>
                <a:schemeClr val="tx1"/>
              </a:solidFill>
              <a:latin typeface="Courier" pitchFamily="2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456B-4406-FC41-A421-471CC35F1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978947-3319-6842-B5C4-EB907AD2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15" y="2308086"/>
            <a:ext cx="11573651" cy="70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8D5E96AF-E922-FB4E-BF6D-C94893C3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429"/>
            <a:ext cx="9144000" cy="4315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554">
            <a:extLst>
              <a:ext uri="{FF2B5EF4-FFF2-40B4-BE49-F238E27FC236}">
                <a16:creationId xmlns:a16="http://schemas.microsoft.com/office/drawing/2014/main" id="{AD0D79B4-FA5D-8C45-A26C-624455C85E0E}"/>
              </a:ext>
            </a:extLst>
          </p:cNvPr>
          <p:cNvSpPr txBox="1"/>
          <p:nvPr/>
        </p:nvSpPr>
        <p:spPr>
          <a:xfrm>
            <a:off x="699763" y="3766309"/>
            <a:ext cx="7707762" cy="3524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lnSpc>
                <a:spcPct val="100000"/>
              </a:lnSpc>
              <a:defRPr sz="60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2800" dirty="0"/>
              <a:t>A </a:t>
            </a:r>
            <a:r>
              <a:rPr sz="2800" b="1" dirty="0"/>
              <a:t>managed Kubernetes service</a:t>
            </a:r>
            <a:r>
              <a:rPr sz="2800" dirty="0"/>
              <a:t> providing an intuitive user experience with simplified cluster lifecycle management. Built-in </a:t>
            </a:r>
            <a:r>
              <a:rPr sz="2800" b="1" dirty="0"/>
              <a:t>security and isolation</a:t>
            </a:r>
            <a:r>
              <a:rPr sz="2800" dirty="0"/>
              <a:t> to enable rapid delivery of apps, while leveraging IBM Cloud Services including Weather data, IoT, Analytics, or </a:t>
            </a:r>
            <a:r>
              <a:rPr sz="2800" b="1" dirty="0"/>
              <a:t>AI capabilities with Watson</a:t>
            </a:r>
            <a:r>
              <a:rPr sz="2800" dirty="0"/>
              <a:t>. Available in six IBM regions WW, including </a:t>
            </a:r>
            <a:r>
              <a:rPr sz="2800" b="1" dirty="0"/>
              <a:t>25+ datacenters</a:t>
            </a:r>
            <a:r>
              <a:rPr sz="2800" dirty="0"/>
              <a:t>.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60B53F1B-FFDC-5A4E-B9CD-CA3B66B5B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709" y="380910"/>
            <a:ext cx="1485302" cy="2377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2909A3-CABE-8144-95A3-9457946D2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205" y="407840"/>
            <a:ext cx="1485302" cy="2377440"/>
          </a:xfrm>
          <a:prstGeom prst="rect">
            <a:avLst/>
          </a:prstGeom>
        </p:spPr>
      </p:pic>
      <p:pic>
        <p:nvPicPr>
          <p:cNvPr id="19" name="Picture 2" descr="Picture 2">
            <a:extLst>
              <a:ext uri="{FF2B5EF4-FFF2-40B4-BE49-F238E27FC236}">
                <a16:creationId xmlns:a16="http://schemas.microsoft.com/office/drawing/2014/main" id="{B4E422F4-FBF5-C548-925E-0F8E00E4C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8717" y="4100902"/>
            <a:ext cx="1977734" cy="1097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E3E36BF1-E8B0-C54F-80C9-B038AE998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047" y="4004182"/>
            <a:ext cx="1250158" cy="1280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06D925B0-E8BF-0C47-88FF-22318AB59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4591" y="4146758"/>
            <a:ext cx="1264258" cy="109728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556">
            <a:extLst>
              <a:ext uri="{FF2B5EF4-FFF2-40B4-BE49-F238E27FC236}">
                <a16:creationId xmlns:a16="http://schemas.microsoft.com/office/drawing/2014/main" id="{DF77638D-2884-9547-9FD2-7DC3C14278DC}"/>
              </a:ext>
            </a:extLst>
          </p:cNvPr>
          <p:cNvSpPr txBox="1"/>
          <p:nvPr/>
        </p:nvSpPr>
        <p:spPr>
          <a:xfrm>
            <a:off x="2249122" y="8734616"/>
            <a:ext cx="4753844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4400" b="1" u="sng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28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http://</a:t>
            </a:r>
            <a:r>
              <a:rPr lang="en-US" sz="2800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ibm.biz</a:t>
            </a:r>
            <a:r>
              <a:rPr lang="en-US" sz="28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/IKS-info</a:t>
            </a:r>
            <a:r>
              <a:rPr sz="2800" dirty="0"/>
              <a:t> 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FDAC6526-77D1-0C41-8E9F-934EDC57138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723"/>
          <a:stretch>
            <a:fillRect/>
          </a:stretch>
        </p:blipFill>
        <p:spPr>
          <a:xfrm>
            <a:off x="9365961" y="7148875"/>
            <a:ext cx="2823650" cy="905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" descr="Image">
            <a:extLst>
              <a:ext uri="{FF2B5EF4-FFF2-40B4-BE49-F238E27FC236}">
                <a16:creationId xmlns:a16="http://schemas.microsoft.com/office/drawing/2014/main" id="{EB01BDC1-C045-D745-995A-E0B38FD742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946"/>
          <a:stretch>
            <a:fillRect/>
          </a:stretch>
        </p:blipFill>
        <p:spPr>
          <a:xfrm>
            <a:off x="12645838" y="6800584"/>
            <a:ext cx="1649412" cy="1551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47C960-F6C9-4640-883B-4AF7A709B3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04848" y="8763452"/>
            <a:ext cx="4018796" cy="916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A3663F-D17E-534D-9099-3E7E645997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7735" y="8616245"/>
            <a:ext cx="2823650" cy="8320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CCA0A9-1EF1-5F43-9E97-4F24E0E0F2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76584" y="7288918"/>
            <a:ext cx="3095076" cy="62546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A3B219-D70B-B64F-9AC5-49F7C28EDFC1}"/>
              </a:ext>
            </a:extLst>
          </p:cNvPr>
          <p:cNvCxnSpPr>
            <a:cxnSpLocks/>
          </p:cNvCxnSpPr>
          <p:nvPr/>
        </p:nvCxnSpPr>
        <p:spPr>
          <a:xfrm>
            <a:off x="9121699" y="3394730"/>
            <a:ext cx="916630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64F0FB-9C7C-364B-8788-302C5824F5F4}"/>
              </a:ext>
            </a:extLst>
          </p:cNvPr>
          <p:cNvCxnSpPr>
            <a:cxnSpLocks/>
          </p:cNvCxnSpPr>
          <p:nvPr/>
        </p:nvCxnSpPr>
        <p:spPr>
          <a:xfrm>
            <a:off x="9121699" y="6018984"/>
            <a:ext cx="916630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A99D048-71B2-CA42-8623-AC46C741BFC0}"/>
              </a:ext>
            </a:extLst>
          </p:cNvPr>
          <p:cNvSpPr txBox="1">
            <a:spLocks/>
          </p:cNvSpPr>
          <p:nvPr/>
        </p:nvSpPr>
        <p:spPr>
          <a:xfrm>
            <a:off x="457200" y="9660826"/>
            <a:ext cx="1280160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dirty="0">
                <a:solidFill>
                  <a:schemeClr val="tx1"/>
                </a:solidFill>
              </a:rPr>
              <a:t>© 2019 IBM Corporation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4E0BB1-C1F9-6345-94C2-59E67B20089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1525" y="380911"/>
            <a:ext cx="1494382" cy="23919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73B0E5-7559-5243-B6D2-2406B9DFE1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820" y="7485061"/>
            <a:ext cx="2935691" cy="921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8E6007-58B4-804C-A7DD-F180B327F6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10192" y="7492080"/>
            <a:ext cx="2984500" cy="92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AAEAF-FAED-EB4B-87B7-AD19667D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KubeConEU / © 2019 IBM Corporation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1D2EC-6D66-894C-9A51-7094C9870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61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/>
              <a:t>Carlos Santana</a:t>
            </a:r>
          </a:p>
          <a:p>
            <a:r>
              <a:rPr lang="en-US" sz="3600" dirty="0"/>
              <a:t>STSM, Solution Engineering</a:t>
            </a:r>
          </a:p>
          <a:p>
            <a:r>
              <a:rPr lang="en-US" sz="3600" dirty="0"/>
              <a:t>—</a:t>
            </a:r>
          </a:p>
          <a:p>
            <a:r>
              <a:rPr lang="en-US" sz="3600" dirty="0" err="1"/>
              <a:t>csantana@us.ibm.com</a:t>
            </a:r>
            <a:endParaRPr lang="en-US" sz="3600" dirty="0"/>
          </a:p>
          <a:p>
            <a:r>
              <a:rPr lang="en-US" sz="3600" dirty="0"/>
              <a:t>@</a:t>
            </a:r>
            <a:r>
              <a:rPr lang="en-US" sz="3600" dirty="0" err="1"/>
              <a:t>csantanapr</a:t>
            </a:r>
            <a:endParaRPr lang="en-US" sz="36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F791EC-4C8A-B040-B4D5-4B3675420F51}"/>
              </a:ext>
            </a:extLst>
          </p:cNvPr>
          <p:cNvSpPr txBox="1">
            <a:spLocks/>
          </p:cNvSpPr>
          <p:nvPr/>
        </p:nvSpPr>
        <p:spPr>
          <a:xfrm>
            <a:off x="457200" y="9660826"/>
            <a:ext cx="1280160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/>
              <a:t>IBM Cloud / May 2019 / © 2019 IBM Corporation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980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3600D3-2DCA-1649-8FA0-089021D3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51385"/>
            <a:ext cx="8946896" cy="1610834"/>
          </a:xfrm>
        </p:spPr>
        <p:txBody>
          <a:bodyPr/>
          <a:lstStyle/>
          <a:p>
            <a:r>
              <a:rPr lang="en-US" dirty="0"/>
              <a:t>Serverless usage models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3201E-895C-E64B-8A33-BD180CF95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26F85-04F4-0E41-8A0E-B5E1A18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60" y="2133217"/>
            <a:ext cx="9875520" cy="618275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208262-3DBB-9447-83BC-7DEE5C8F3271}"/>
              </a:ext>
            </a:extLst>
          </p:cNvPr>
          <p:cNvSpPr/>
          <p:nvPr/>
        </p:nvSpPr>
        <p:spPr bwMode="auto">
          <a:xfrm>
            <a:off x="10119360" y="5473741"/>
            <a:ext cx="3779520" cy="3474720"/>
          </a:xfrm>
          <a:prstGeom prst="roundRect">
            <a:avLst/>
          </a:pr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6A60A-4414-4340-AFFC-DC7F37274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65E94-D6A5-854B-A0F1-8AD97B006910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7F7F63E-78D7-B845-9EEB-4AE7EA8C0E61}"/>
              </a:ext>
            </a:extLst>
          </p:cNvPr>
          <p:cNvSpPr/>
          <p:nvPr/>
        </p:nvSpPr>
        <p:spPr bwMode="auto">
          <a:xfrm>
            <a:off x="4320664" y="5506220"/>
            <a:ext cx="3779520" cy="3474720"/>
          </a:xfrm>
          <a:prstGeom prst="roundRect">
            <a:avLst/>
          </a:pr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7456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B19F1-9BE1-CF4F-A985-61D9F6D4E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0" y="2489472"/>
            <a:ext cx="10163503" cy="3545568"/>
          </a:xfrm>
        </p:spPr>
        <p:txBody>
          <a:bodyPr/>
          <a:lstStyle/>
          <a:p>
            <a:pPr lvl="1"/>
            <a:r>
              <a:rPr lang="en-US" sz="2800" dirty="0"/>
              <a:t>Covers, </a:t>
            </a:r>
            <a:r>
              <a:rPr lang="en-US" sz="2800" b="1" dirty="0"/>
              <a:t>build</a:t>
            </a:r>
            <a:r>
              <a:rPr lang="en-US" sz="2800" dirty="0"/>
              <a:t>, </a:t>
            </a:r>
            <a:r>
              <a:rPr lang="en-US" sz="2800" b="1" dirty="0"/>
              <a:t>serving, eventing …</a:t>
            </a:r>
          </a:p>
          <a:p>
            <a:pPr lvl="1"/>
            <a:r>
              <a:rPr lang="en-US" sz="2800" dirty="0"/>
              <a:t>Common API and runtimes environments for serving workloads</a:t>
            </a:r>
          </a:p>
          <a:p>
            <a:pPr lvl="1"/>
            <a:r>
              <a:rPr lang="en-US" sz="2800" dirty="0"/>
              <a:t>Focus on </a:t>
            </a:r>
            <a:r>
              <a:rPr lang="en-US" sz="2800" b="1" dirty="0"/>
              <a:t>modern</a:t>
            </a:r>
            <a:r>
              <a:rPr lang="en-US" sz="2800" dirty="0"/>
              <a:t> development patterns</a:t>
            </a:r>
          </a:p>
          <a:p>
            <a:pPr lvl="1"/>
            <a:r>
              <a:rPr lang="en-US" sz="2800" dirty="0"/>
              <a:t>Implements </a:t>
            </a:r>
            <a:r>
              <a:rPr lang="en-US" sz="2800" b="1" dirty="0"/>
              <a:t>learnings</a:t>
            </a:r>
            <a:r>
              <a:rPr lang="en-US" sz="2800" dirty="0"/>
              <a:t> from over 50 companies contributing</a:t>
            </a:r>
          </a:p>
          <a:p>
            <a:pPr lvl="1"/>
            <a:r>
              <a:rPr lang="en-US" sz="2800" b="1" dirty="0"/>
              <a:t>Portability</a:t>
            </a:r>
            <a:r>
              <a:rPr lang="en-US" sz="2800" dirty="0"/>
              <a:t> of experiences, tooling, and workloads between Knative environments on any Kubernetes, Public or </a:t>
            </a:r>
            <a:r>
              <a:rPr lang="en-US" sz="2800" b="1" dirty="0"/>
              <a:t>On-Prem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B92C-3F18-0E46-A6FE-535862BA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47" y="2612329"/>
            <a:ext cx="5127215" cy="4149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A4D02-C6A2-5B4F-83E3-02B33BED9FC0}"/>
              </a:ext>
            </a:extLst>
          </p:cNvPr>
          <p:cNvSpPr txBox="1"/>
          <p:nvPr/>
        </p:nvSpPr>
        <p:spPr>
          <a:xfrm>
            <a:off x="8217210" y="7203482"/>
            <a:ext cx="7779694" cy="402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4800" dirty="0">
                <a:latin typeface="IBM Plex Sans" charset="0"/>
                <a:ea typeface="IBM Plex Sans" charset="0"/>
                <a:cs typeface="IBM Plex Sans" charset="0"/>
                <a:hlinkClick r:id="rId3"/>
              </a:rPr>
              <a:t>https://g</a:t>
            </a: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  <a:hlinkClick r:id="rId3"/>
              </a:rPr>
              <a:t>ithub.com/knative</a:t>
            </a: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07C71-3347-8247-9057-7FD47D18C315}"/>
              </a:ext>
            </a:extLst>
          </p:cNvPr>
          <p:cNvSpPr txBox="1"/>
          <p:nvPr/>
        </p:nvSpPr>
        <p:spPr>
          <a:xfrm>
            <a:off x="8243486" y="7986502"/>
            <a:ext cx="5599610" cy="402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  <a:hlinkClick r:id="rId4"/>
              </a:rPr>
              <a:t>https://k</a:t>
            </a:r>
            <a:r>
              <a:rPr lang="en-US" sz="4800" dirty="0">
                <a:latin typeface="IBM Plex Sans" charset="0"/>
                <a:ea typeface="IBM Plex Sans" charset="0"/>
                <a:cs typeface="IBM Plex Sans" charset="0"/>
                <a:hlinkClick r:id="rId4"/>
              </a:rPr>
              <a:t>native.dev</a:t>
            </a:r>
            <a:r>
              <a:rPr lang="en-US" sz="4800" dirty="0">
                <a:latin typeface="IBM Plex Sans" charset="0"/>
                <a:ea typeface="IBM Plex Sans" charset="0"/>
                <a:cs typeface="IBM Plex Sans" charset="0"/>
              </a:rPr>
              <a:t> </a:t>
            </a:r>
            <a:endParaRPr lang="en-US" sz="48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8D063C-430B-8349-A590-18AD3DCCCE35}"/>
              </a:ext>
            </a:extLst>
          </p:cNvPr>
          <p:cNvCxnSpPr>
            <a:cxnSpLocks/>
          </p:cNvCxnSpPr>
          <p:nvPr/>
        </p:nvCxnSpPr>
        <p:spPr bwMode="auto">
          <a:xfrm>
            <a:off x="9129010" y="2683239"/>
            <a:ext cx="1019331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B75899F-5155-1845-B6A6-48381386D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084" y="218268"/>
            <a:ext cx="1765300" cy="17653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9FC63E-ABBF-D44A-842B-B07FE2D495A5}"/>
              </a:ext>
            </a:extLst>
          </p:cNvPr>
          <p:cNvCxnSpPr/>
          <p:nvPr/>
        </p:nvCxnSpPr>
        <p:spPr bwMode="auto">
          <a:xfrm flipV="1">
            <a:off x="9563725" y="1768839"/>
            <a:ext cx="0" cy="55463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Knative Serving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2710871" y="15188114"/>
            <a:ext cx="1659485" cy="92800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B19F1-9BE1-CF4F-A985-61D9F6D4E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21348" y="2882999"/>
            <a:ext cx="7117665" cy="6130372"/>
          </a:xfrm>
          <a:ln>
            <a:noFill/>
          </a:ln>
        </p:spPr>
        <p:txBody>
          <a:bodyPr/>
          <a:lstStyle/>
          <a:p>
            <a:pPr lvl="1">
              <a:spcAft>
                <a:spcPts val="3000"/>
              </a:spcAft>
            </a:pPr>
            <a:r>
              <a:rPr lang="en-US" sz="2800" dirty="0"/>
              <a:t>Connect to your own logging and monitoring platform, or use built-in system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Auto-scaler can be tuned or swapped out for custom code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Swappable ingress gateway </a:t>
            </a:r>
            <a:r>
              <a:rPr lang="en-US" sz="2800" dirty="0" err="1"/>
              <a:t>Istio</a:t>
            </a:r>
            <a:r>
              <a:rPr lang="en-US" sz="2800" dirty="0"/>
              <a:t> is optional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B92C-3F18-0E46-A6FE-535862BA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8" y="2535162"/>
            <a:ext cx="2952740" cy="238954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3" name="Google Shape;2568;p183">
            <a:extLst>
              <a:ext uri="{FF2B5EF4-FFF2-40B4-BE49-F238E27FC236}">
                <a16:creationId xmlns:a16="http://schemas.microsoft.com/office/drawing/2014/main" id="{4473CD5E-0545-FA47-B09B-5D8DA120FB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48" y="5371814"/>
            <a:ext cx="2411109" cy="16108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6C08C1E-952B-224F-BEF3-C46D6C98CA02}"/>
              </a:ext>
            </a:extLst>
          </p:cNvPr>
          <p:cNvSpPr txBox="1">
            <a:spLocks/>
          </p:cNvSpPr>
          <p:nvPr/>
        </p:nvSpPr>
        <p:spPr>
          <a:xfrm>
            <a:off x="3916898" y="2890224"/>
            <a:ext cx="7121615" cy="609049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Automatic request-based activation and scaling (0-n)</a:t>
            </a:r>
          </a:p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Code/config revision management (rollback)</a:t>
            </a:r>
          </a:p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Traffic splitting between revisions/versions (“canary”)</a:t>
            </a:r>
          </a:p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Request path access controls (internal &amp; external services)</a:t>
            </a:r>
          </a:p>
          <a:p>
            <a:pPr lvl="1" defTabSz="914400">
              <a:lnSpc>
                <a:spcPct val="100000"/>
              </a:lnSpc>
            </a:pPr>
            <a:endParaRPr lang="en-US" sz="3200" kern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88CD1-08A7-FE41-90AE-BBA776238015}"/>
              </a:ext>
            </a:extLst>
          </p:cNvPr>
          <p:cNvSpPr txBox="1"/>
          <p:nvPr/>
        </p:nvSpPr>
        <p:spPr>
          <a:xfrm>
            <a:off x="3916898" y="2111831"/>
            <a:ext cx="298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IBM Plex Sans" charset="0"/>
                <a:cs typeface="IBM Plex Sans" charset="0"/>
              </a:rPr>
              <a:t>Benefits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6300A-5B26-A145-A1BE-D9F47D9A8669}"/>
              </a:ext>
            </a:extLst>
          </p:cNvPr>
          <p:cNvSpPr txBox="1"/>
          <p:nvPr/>
        </p:nvSpPr>
        <p:spPr>
          <a:xfrm>
            <a:off x="11121348" y="2111831"/>
            <a:ext cx="298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+mj-lt"/>
                <a:ea typeface="IBM Plex Sans" charset="0"/>
                <a:cs typeface="IBM Plex Sans" charset="0"/>
              </a:rPr>
              <a:t>Pluggable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A035B983-30FE-D245-9537-0F1CDA355D7D}"/>
              </a:ext>
            </a:extLst>
          </p:cNvPr>
          <p:cNvSpPr txBox="1">
            <a:spLocks/>
          </p:cNvSpPr>
          <p:nvPr/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6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Knative Eventing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2710871" y="15188114"/>
            <a:ext cx="1659485" cy="92800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B19F1-9BE1-CF4F-A985-61D9F6D4E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21348" y="2882999"/>
            <a:ext cx="7117665" cy="6130372"/>
          </a:xfrm>
          <a:ln>
            <a:noFill/>
          </a:ln>
        </p:spPr>
        <p:txBody>
          <a:bodyPr/>
          <a:lstStyle/>
          <a:p>
            <a:pPr lvl="1">
              <a:spcAft>
                <a:spcPts val="3000"/>
              </a:spcAft>
            </a:pPr>
            <a:r>
              <a:rPr lang="en-US" sz="2800" dirty="0"/>
              <a:t>Use existing event sources or build your own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Pluggable channel implementation (e.g. </a:t>
            </a:r>
            <a:r>
              <a:rPr lang="en-US" sz="2800" dirty="0" err="1"/>
              <a:t>PubSub</a:t>
            </a:r>
            <a:r>
              <a:rPr lang="en-US" sz="2800" dirty="0"/>
              <a:t>. Kafka, In-Memory, Cron)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Abstractions to route events from a central broker to filter based triggers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B92C-3F18-0E46-A6FE-535862BA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8" y="2535162"/>
            <a:ext cx="2952740" cy="238954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6C08C1E-952B-224F-BEF3-C46D6C98CA02}"/>
              </a:ext>
            </a:extLst>
          </p:cNvPr>
          <p:cNvSpPr txBox="1">
            <a:spLocks/>
          </p:cNvSpPr>
          <p:nvPr/>
        </p:nvSpPr>
        <p:spPr>
          <a:xfrm>
            <a:off x="3916898" y="2890224"/>
            <a:ext cx="7121615" cy="609049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Orchestrate in/out event cluster event sources</a:t>
            </a:r>
          </a:p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Binds declaratively event sources, triggers, and services</a:t>
            </a:r>
          </a:p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Scales from just few events to real time streaming message pipelines</a:t>
            </a:r>
          </a:p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Use standard based specification CNCF </a:t>
            </a:r>
            <a:r>
              <a:rPr lang="en-US" sz="3200" kern="0" dirty="0" err="1"/>
              <a:t>CloudEvents</a:t>
            </a:r>
            <a:r>
              <a:rPr lang="en-US" sz="3200" kern="0" dirty="0"/>
              <a:t> (</a:t>
            </a:r>
            <a:r>
              <a:rPr lang="en-US" sz="3200" kern="0" dirty="0" err="1"/>
              <a:t>cloudevents.io</a:t>
            </a:r>
            <a:r>
              <a:rPr lang="en-US" sz="3200" kern="0" dirty="0"/>
              <a:t>)</a:t>
            </a:r>
          </a:p>
          <a:p>
            <a:pPr lvl="1" defTabSz="914400">
              <a:lnSpc>
                <a:spcPct val="100000"/>
              </a:lnSpc>
            </a:pPr>
            <a:endParaRPr lang="en-US" sz="3200" kern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88CD1-08A7-FE41-90AE-BBA776238015}"/>
              </a:ext>
            </a:extLst>
          </p:cNvPr>
          <p:cNvSpPr txBox="1"/>
          <p:nvPr/>
        </p:nvSpPr>
        <p:spPr>
          <a:xfrm>
            <a:off x="3916898" y="2111831"/>
            <a:ext cx="298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1"/>
                </a:solidFill>
                <a:latin typeface="+mj-lt"/>
                <a:ea typeface="IBM Plex Sans" charset="0"/>
                <a:cs typeface="IBM Plex Sans" charset="0"/>
              </a:rPr>
              <a:t>Benefits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6300A-5B26-A145-A1BE-D9F47D9A8669}"/>
              </a:ext>
            </a:extLst>
          </p:cNvPr>
          <p:cNvSpPr txBox="1"/>
          <p:nvPr/>
        </p:nvSpPr>
        <p:spPr>
          <a:xfrm>
            <a:off x="11121348" y="2111831"/>
            <a:ext cx="298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1"/>
                </a:solidFill>
                <a:latin typeface="+mj-lt"/>
                <a:ea typeface="IBM Plex Sans" charset="0"/>
                <a:cs typeface="IBM Plex Sans" charset="0"/>
              </a:rPr>
              <a:t>Extendable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2EDE2-3EBA-3049-9CED-03CBDFE2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9" y="5497654"/>
            <a:ext cx="1899316" cy="1879111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67E9F0-8AB0-5042-8436-5691B29B85D6}"/>
              </a:ext>
            </a:extLst>
          </p:cNvPr>
          <p:cNvSpPr txBox="1">
            <a:spLocks/>
          </p:cNvSpPr>
          <p:nvPr/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72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51385"/>
            <a:ext cx="13393347" cy="1610834"/>
          </a:xfrm>
        </p:spPr>
        <p:txBody>
          <a:bodyPr/>
          <a:lstStyle/>
          <a:p>
            <a:r>
              <a:rPr lang="en-US" dirty="0"/>
              <a:t>Knative </a:t>
            </a:r>
            <a:r>
              <a:rPr lang="en-US" b="1" u="sng" dirty="0"/>
              <a:t>Eventing objects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2710871" y="15188114"/>
            <a:ext cx="1659485" cy="92800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B19F1-9BE1-CF4F-A985-61D9F6D4E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57119" y="2529056"/>
            <a:ext cx="8538185" cy="6130372"/>
          </a:xfrm>
          <a:ln>
            <a:noFill/>
          </a:ln>
        </p:spPr>
        <p:txBody>
          <a:bodyPr/>
          <a:lstStyle/>
          <a:p>
            <a:pPr lvl="1">
              <a:spcAft>
                <a:spcPts val="3000"/>
              </a:spcAft>
            </a:pPr>
            <a:r>
              <a:rPr lang="en-US" sz="2800" dirty="0"/>
              <a:t>Interface for function author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“I want events of type x”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”But only from these Sources”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Unifies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White-box eventing (i.e. User Login)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Black-box eventing (i.e. Kafka Streams)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Event Consumption (</a:t>
            </a:r>
            <a:r>
              <a:rPr lang="en-US" sz="2800" dirty="0" err="1"/>
              <a:t>CloudEvents</a:t>
            </a:r>
            <a:r>
              <a:rPr lang="en-US" sz="2800" dirty="0"/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6C08C1E-952B-224F-BEF3-C46D6C98CA02}"/>
              </a:ext>
            </a:extLst>
          </p:cNvPr>
          <p:cNvSpPr txBox="1">
            <a:spLocks/>
          </p:cNvSpPr>
          <p:nvPr/>
        </p:nvSpPr>
        <p:spPr>
          <a:xfrm>
            <a:off x="815889" y="2536280"/>
            <a:ext cx="7121615" cy="399064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Switchboard model for connecting events to interested listeners</a:t>
            </a:r>
          </a:p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Broker and Trigger eventing objects added in version 0.5 (April 3 2019)</a:t>
            </a:r>
          </a:p>
          <a:p>
            <a:pPr lvl="1" defTabSz="914400">
              <a:lnSpc>
                <a:spcPct val="100000"/>
              </a:lnSpc>
              <a:spcAft>
                <a:spcPts val="3000"/>
              </a:spcAft>
            </a:pPr>
            <a:r>
              <a:rPr lang="en-US" sz="3200" kern="0" dirty="0"/>
              <a:t>Registry eventing object added in version 0.6 (May 14 2019)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88CD1-08A7-FE41-90AE-BBA776238015}"/>
              </a:ext>
            </a:extLst>
          </p:cNvPr>
          <p:cNvSpPr txBox="1"/>
          <p:nvPr/>
        </p:nvSpPr>
        <p:spPr>
          <a:xfrm>
            <a:off x="815889" y="1757888"/>
            <a:ext cx="62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1"/>
                </a:solidFill>
                <a:latin typeface="+mj-lt"/>
                <a:ea typeface="IBM Plex Sans" charset="0"/>
                <a:cs typeface="IBM Plex Sans" charset="0"/>
              </a:rPr>
              <a:t>Broker, Trigger, Registry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6300A-5B26-A145-A1BE-D9F47D9A8669}"/>
              </a:ext>
            </a:extLst>
          </p:cNvPr>
          <p:cNvSpPr txBox="1"/>
          <p:nvPr/>
        </p:nvSpPr>
        <p:spPr>
          <a:xfrm>
            <a:off x="8557119" y="1757888"/>
            <a:ext cx="6272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1"/>
                </a:solidFill>
                <a:latin typeface="+mj-lt"/>
                <a:ea typeface="IBM Plex Sans" charset="0"/>
                <a:cs typeface="IBM Plex Sans" charset="0"/>
              </a:rPr>
              <a:t>Use-cases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FF92CBB-FD9B-9E44-9BC1-A2C0456E2BC4}"/>
              </a:ext>
            </a:extLst>
          </p:cNvPr>
          <p:cNvSpPr txBox="1">
            <a:spLocks/>
          </p:cNvSpPr>
          <p:nvPr/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1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51385"/>
            <a:ext cx="13393347" cy="1610834"/>
          </a:xfrm>
        </p:spPr>
        <p:txBody>
          <a:bodyPr/>
          <a:lstStyle/>
          <a:p>
            <a:r>
              <a:rPr lang="en-US" dirty="0"/>
              <a:t>Knative </a:t>
            </a:r>
            <a:r>
              <a:rPr lang="en-US" b="1" u="sng" dirty="0"/>
              <a:t>Event Trigger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2710871" y="15188114"/>
            <a:ext cx="1659485" cy="92800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B19F1-9BE1-CF4F-A985-61D9F6D4E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3258" y="1574900"/>
            <a:ext cx="8538185" cy="6130372"/>
          </a:xfrm>
          <a:ln>
            <a:noFill/>
          </a:ln>
        </p:spPr>
        <p:txBody>
          <a:bodyPr/>
          <a:lstStyle/>
          <a:p>
            <a:pPr lvl="1">
              <a:spcAft>
                <a:spcPts val="3000"/>
              </a:spcAft>
            </a:pPr>
            <a:r>
              <a:rPr lang="en-US" sz="2800" dirty="0"/>
              <a:t>Delivers events to a target as Cloud Events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Provides filtering of events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Only PR events for specific GitHub Project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Only Kafka messages from topic stocks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Trigger can produce new events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Output goes back to the Broker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FF92CBB-FD9B-9E44-9BC1-A2C0456E2BC4}"/>
              </a:ext>
            </a:extLst>
          </p:cNvPr>
          <p:cNvSpPr txBox="1">
            <a:spLocks/>
          </p:cNvSpPr>
          <p:nvPr/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78608-291B-C24E-BDBC-C524E060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342" y="4640086"/>
            <a:ext cx="8153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2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51385"/>
            <a:ext cx="13393347" cy="1610834"/>
          </a:xfrm>
        </p:spPr>
        <p:txBody>
          <a:bodyPr/>
          <a:lstStyle/>
          <a:p>
            <a:r>
              <a:rPr lang="en-US" dirty="0"/>
              <a:t>Knative </a:t>
            </a:r>
            <a:r>
              <a:rPr lang="en-US" b="1" u="sng" dirty="0"/>
              <a:t>Event Broker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-2710871" y="15188114"/>
            <a:ext cx="1659485" cy="92800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B19F1-9BE1-CF4F-A985-61D9F6D4E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3258" y="1574900"/>
            <a:ext cx="7882203" cy="6130372"/>
          </a:xfrm>
          <a:ln>
            <a:noFill/>
          </a:ln>
        </p:spPr>
        <p:txBody>
          <a:bodyPr/>
          <a:lstStyle/>
          <a:p>
            <a:pPr lvl="1">
              <a:spcAft>
                <a:spcPts val="3000"/>
              </a:spcAft>
            </a:pPr>
            <a:r>
              <a:rPr lang="en-US" sz="2800" dirty="0"/>
              <a:t>The Event Delivering System (EDS)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One per NS by default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Discoverable endpoint (Addressable)</a:t>
            </a:r>
          </a:p>
          <a:p>
            <a:pPr lvl="1">
              <a:spcAft>
                <a:spcPts val="3000"/>
              </a:spcAft>
            </a:pPr>
            <a:r>
              <a:rPr lang="en-US" sz="2800" dirty="0"/>
              <a:t>Manges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Channels</a:t>
            </a:r>
          </a:p>
          <a:p>
            <a:pPr lvl="2">
              <a:spcAft>
                <a:spcPts val="3000"/>
              </a:spcAft>
            </a:pPr>
            <a:r>
              <a:rPr lang="en-US" sz="2800" dirty="0"/>
              <a:t>Ingress filter/policy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CFF92CBB-FD9B-9E44-9BC1-A2C0456E2BC4}"/>
              </a:ext>
            </a:extLst>
          </p:cNvPr>
          <p:cNvSpPr txBox="1">
            <a:spLocks/>
          </p:cNvSpPr>
          <p:nvPr/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kern="1200">
                <a:solidFill>
                  <a:schemeClr val="tx1"/>
                </a:solidFill>
                <a:latin typeface="IBM Plex Sans Light" panose="020B0403050000000000" pitchFamily="34" charset="77"/>
                <a:ea typeface="+mn-ea"/>
                <a:cs typeface="+mn-cs"/>
              </a:defRPr>
            </a:lvl1pPr>
            <a:lvl2pPr marL="68618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2378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856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755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3094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7133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3321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9510" algn="l" defTabSz="1372378" rtl="0" eaLnBrk="1" latinLnBrk="0" hangingPunct="1">
              <a:defRPr sz="2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A51EC-88B4-4E42-8D6A-064C150EE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713" y="5575644"/>
            <a:ext cx="9640029" cy="35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20699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18 white background">
  <a:themeElements>
    <a:clrScheme name="Custom 57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DAFBE3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Presentation1" id="{3F2A42ED-63C5-FB42-A9EB-10A477963290}" vid="{99983C30-92F5-E440-B6AE-5ED5B0B961F9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Custom 58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DAFBE3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Presentation1" id="{3F2A42ED-63C5-FB42-A9EB-10A477963290}" vid="{FD8D5070-7357-0940-9000-5646792D9CFE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Custom 59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DAFBE3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Presentation1" id="{3F2A42ED-63C5-FB42-A9EB-10A477963290}" vid="{4AD5B1B6-8D52-D846-B7E6-C568BF3BE2FD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Custom 60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DAFBE3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Presentation1" id="{3F2A42ED-63C5-FB42-A9EB-10A477963290}" vid="{EF60EF58-CA0B-3A40-A42E-3F4E5909D579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1077</TotalTime>
  <Words>1095</Words>
  <Application>Microsoft Macintosh PowerPoint</Application>
  <PresentationFormat>Custom</PresentationFormat>
  <Paragraphs>245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.AppleSystemUIFont</vt:lpstr>
      <vt:lpstr>Arial</vt:lpstr>
      <vt:lpstr>Courier</vt:lpstr>
      <vt:lpstr>Courier New</vt:lpstr>
      <vt:lpstr>HelvNeue Light for IBM</vt:lpstr>
      <vt:lpstr>IBM Plex Mono Light</vt:lpstr>
      <vt:lpstr>IBM Plex Sans</vt:lpstr>
      <vt:lpstr>IBM Plex Sans Bold</vt:lpstr>
      <vt:lpstr>IBM Plex Sans Light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Knative Event Driven Apps — Carlos Santana @csantanapr STSM – Solution Engineering IBM Cloud Garage</vt:lpstr>
      <vt:lpstr>Serverless usage models</vt:lpstr>
      <vt:lpstr>Serverless usage models</vt:lpstr>
      <vt:lpstr>Knative</vt:lpstr>
      <vt:lpstr>Knative Serving</vt:lpstr>
      <vt:lpstr>Knative Eventing</vt:lpstr>
      <vt:lpstr>Knative Eventing objects</vt:lpstr>
      <vt:lpstr>Knative Event Trigger</vt:lpstr>
      <vt:lpstr>Knative Event Broker</vt:lpstr>
      <vt:lpstr>Knative Event Registry</vt:lpstr>
      <vt:lpstr>Knative Eventing</vt:lpstr>
      <vt:lpstr>Knative Event Sources available</vt:lpstr>
      <vt:lpstr>Knative Eventing Sources</vt:lpstr>
      <vt:lpstr>Knative Eventing</vt:lpstr>
      <vt:lpstr>Steps</vt:lpstr>
      <vt:lpstr>Source</vt:lpstr>
      <vt:lpstr>Registry</vt:lpstr>
      <vt:lpstr>Trigger</vt:lpstr>
      <vt:lpstr>Custom Source</vt:lpstr>
      <vt:lpstr>user-container logs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Code @ Think Variant</dc:title>
  <dc:creator>Carlitos Santana</dc:creator>
  <cp:lastModifiedBy>Carlitos Santana</cp:lastModifiedBy>
  <cp:revision>72</cp:revision>
  <cp:lastPrinted>2018-10-12T15:05:12Z</cp:lastPrinted>
  <dcterms:created xsi:type="dcterms:W3CDTF">2019-05-15T21:35:43Z</dcterms:created>
  <dcterms:modified xsi:type="dcterms:W3CDTF">2019-05-23T06:17:31Z</dcterms:modified>
</cp:coreProperties>
</file>